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90" r:id="rId2"/>
  </p:sldMasterIdLst>
  <p:notesMasterIdLst>
    <p:notesMasterId r:id="rId38"/>
  </p:notesMasterIdLst>
  <p:sldIdLst>
    <p:sldId id="310" r:id="rId3"/>
    <p:sldId id="311" r:id="rId4"/>
    <p:sldId id="312" r:id="rId5"/>
    <p:sldId id="260" r:id="rId6"/>
    <p:sldId id="264" r:id="rId7"/>
    <p:sldId id="280" r:id="rId8"/>
    <p:sldId id="261" r:id="rId9"/>
    <p:sldId id="278" r:id="rId10"/>
    <p:sldId id="267" r:id="rId11"/>
    <p:sldId id="314" r:id="rId12"/>
    <p:sldId id="315" r:id="rId13"/>
    <p:sldId id="317" r:id="rId14"/>
    <p:sldId id="316" r:id="rId15"/>
    <p:sldId id="318" r:id="rId16"/>
    <p:sldId id="322" r:id="rId17"/>
    <p:sldId id="321" r:id="rId18"/>
    <p:sldId id="324" r:id="rId19"/>
    <p:sldId id="323" r:id="rId20"/>
    <p:sldId id="340" r:id="rId21"/>
    <p:sldId id="325" r:id="rId22"/>
    <p:sldId id="327" r:id="rId23"/>
    <p:sldId id="326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287" r:id="rId37"/>
  </p:sldIdLst>
  <p:sldSz cx="9144000" cy="5143500" type="screen16x9"/>
  <p:notesSz cx="6858000" cy="9144000"/>
  <p:embeddedFontLs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Open Sans SemiBold" panose="020B0604020202020204" charset="0"/>
      <p:regular r:id="rId43"/>
      <p:bold r:id="rId44"/>
      <p:italic r:id="rId45"/>
      <p:boldItalic r:id="rId46"/>
    </p:embeddedFont>
    <p:embeddedFont>
      <p:font typeface="Wingdings 2" panose="05020102010507070707" pitchFamily="18" charset="2"/>
      <p:regular r:id="rId47"/>
    </p:embeddedFont>
    <p:embeddedFont>
      <p:font typeface="Josefin Sans" panose="020B0604020202020204" charset="0"/>
      <p:regular r:id="rId48"/>
      <p:bold r:id="rId49"/>
      <p:italic r:id="rId50"/>
      <p:boldItalic r:id="rId51"/>
    </p:embeddedFont>
    <p:embeddedFont>
      <p:font typeface="Overpass Black" panose="020B0604020202020204" charset="0"/>
      <p:bold r:id="rId52"/>
      <p:boldItalic r:id="rId53"/>
    </p:embeddedFont>
    <p:embeddedFont>
      <p:font typeface=".VnCooper" panose="020B7200000000000000" pitchFamily="34" charset="0"/>
      <p:regular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Fira Sans Extra Condensed Medium" panose="020B0604020202020204" charset="0"/>
      <p:regular r:id="rId59"/>
      <p:bold r:id="rId60"/>
      <p:italic r:id="rId61"/>
      <p:boldItalic r:id="rId62"/>
    </p:embeddedFont>
    <p:embeddedFont>
      <p:font typeface="맑은 고딕" panose="020B0503020000020004" pitchFamily="34" charset="-127"/>
      <p:regular r:id="rId63"/>
      <p:bold r:id="rId64"/>
    </p:embeddedFont>
    <p:embeddedFont>
      <p:font typeface="Constantia" panose="02030602050306030303" pitchFamily="18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B6D9B-260B-4339-A74C-37DD1C4BD407}">
  <a:tblStyle styleId="{315B6D9B-260B-4339-A74C-37DD1C4BD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06CA6-62AC-4E6A-829F-6823EA9A607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D3DC826B-153A-42F5-95F7-6EED121D90BE}">
      <dgm:prSet phldrT="[Text]" custT="1"/>
      <dgm:spPr/>
      <dgm:t>
        <a:bodyPr/>
        <a:lstStyle/>
        <a:p>
          <a:pPr algn="l"/>
          <a:r>
            <a:rPr lang="en-US" sz="1400" dirty="0">
              <a:latin typeface="Times New Roman" pitchFamily="18" charset="0"/>
              <a:cs typeface="Times New Roman" pitchFamily="18" charset="0"/>
            </a:rPr>
            <a:t>STRENGTH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8D857FA5-36DE-4BBA-9D03-B86310DF350F}" type="parTrans" cxnId="{26496BFD-B394-4515-97A0-195BCDBC0188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6BE8C3A7-58D3-4BAB-A750-E25161049420}" type="sibTrans" cxnId="{26496BFD-B394-4515-97A0-195BCDBC0188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1F2A8488-FDD2-4268-9971-3A0DCF937557}">
      <dgm:prSet phldrT="[Text]"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The rich variety of trees
Consulting shop that matches the style of the house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C1ABBB4F-6BE8-4493-8AA7-8059E8FC92B7}" type="parTrans" cxnId="{45AFA7C1-3C33-4234-A741-58946C1F4C0E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04D3DBA8-2300-4555-969E-621C6A29E0C9}" type="sibTrans" cxnId="{45AFA7C1-3C33-4234-A741-58946C1F4C0E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1B71A9F2-D69F-4C89-A0BF-FE0C14597CCA}">
      <dgm:prSet phldrT="[Text]"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No ship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DE9F5D1B-932A-4E9F-8DF7-27D0F6380532}" type="parTrans" cxnId="{9726726F-3FA0-4F3F-969C-D82EBE196376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71630B73-FBA0-4E7D-811D-A55D8B4A1022}" type="sibTrans" cxnId="{9726726F-3FA0-4F3F-969C-D82EBE196376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382B683F-2CFE-4C13-B6D8-79B7BC13CE62}">
      <dgm:prSet phldrT="[Text]" custT="1"/>
      <dgm:spPr/>
      <dgm:t>
        <a:bodyPr/>
        <a:lstStyle/>
        <a:p>
          <a:pPr algn="r"/>
          <a:r>
            <a:rPr lang="en-US" sz="1400" dirty="0">
              <a:latin typeface="Times New Roman" pitchFamily="18" charset="0"/>
              <a:cs typeface="Times New Roman" pitchFamily="18" charset="0"/>
            </a:rPr>
            <a:t>THREAT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1E771E0B-477F-4F82-9F13-397C6038B168}" type="parTrans" cxnId="{ED96C348-A157-432D-ADF6-CA40A7F39A54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5E2FFFE2-1956-43EB-9992-155F59E644D6}" type="sibTrans" cxnId="{ED96C348-A157-432D-ADF6-CA40A7F39A54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724B6F92-D67A-49F3-BFD6-1F4A0561C164}">
      <dgm:prSet phldrT="[Text]" custT="1"/>
      <dgm:spPr/>
      <dgm:t>
        <a:bodyPr/>
        <a:lstStyle/>
        <a:p>
          <a:r>
            <a:rPr lang="vi-VN" sz="1400" dirty="0">
              <a:latin typeface="Times New Roman" pitchFamily="18" charset="0"/>
              <a:cs typeface="Times New Roman" pitchFamily="18" charset="0"/>
            </a:rPr>
            <a:t>Two </a:t>
          </a:r>
          <a:r>
            <a:rPr lang="vi-VN" sz="1400">
              <a:latin typeface="Times New Roman" pitchFamily="18" charset="0"/>
              <a:cs typeface="Times New Roman" pitchFamily="18" charset="0"/>
            </a:rPr>
            <a:t>strong </a:t>
          </a:r>
          <a:r>
            <a:rPr lang="vi-VN" sz="1400" smtClean="0">
              <a:latin typeface="Times New Roman" pitchFamily="18" charset="0"/>
              <a:cs typeface="Times New Roman" pitchFamily="18" charset="0"/>
            </a:rPr>
            <a:t>competitor</a:t>
          </a:r>
          <a:r>
            <a:rPr lang="en-US" sz="1400" smtClean="0">
              <a:latin typeface="Times New Roman" pitchFamily="18" charset="0"/>
              <a:cs typeface="Times New Roman" pitchFamily="18" charset="0"/>
            </a:rPr>
            <a:t>s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3041E80B-6A30-45EF-B01F-87CA147B5D0E}" type="parTrans" cxnId="{25CB1EA8-34E1-423F-8166-06BF7CBDE1A3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0DCD5FFB-F0E0-437F-889D-8052BDB3C872}" type="sibTrans" cxnId="{25CB1EA8-34E1-423F-8166-06BF7CBDE1A3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4EF70B89-A711-441C-9C1B-099D6E40F12B}">
      <dgm:prSet custT="1"/>
      <dgm:spPr/>
      <dgm:t>
        <a:bodyPr/>
        <a:lstStyle/>
        <a:p>
          <a:r>
            <a:rPr lang="vi-VN" sz="1400" dirty="0">
              <a:latin typeface="Times New Roman" pitchFamily="18" charset="0"/>
              <a:cs typeface="Times New Roman" pitchFamily="18" charset="0"/>
            </a:rPr>
            <a:t>Changing market tastes</a:t>
          </a:r>
        </a:p>
      </dgm:t>
    </dgm:pt>
    <dgm:pt modelId="{47BF492A-1D90-4EB8-B76E-EBA092CCB5D3}" type="parTrans" cxnId="{4201E82F-CB0B-4107-B52A-CF183C3BFDE4}">
      <dgm:prSet/>
      <dgm:spPr/>
      <dgm:t>
        <a:bodyPr/>
        <a:lstStyle/>
        <a:p>
          <a:endParaRPr lang="vi-VN"/>
        </a:p>
      </dgm:t>
    </dgm:pt>
    <dgm:pt modelId="{302E8723-2504-403B-B1C3-3843355F6489}" type="sibTrans" cxnId="{4201E82F-CB0B-4107-B52A-CF183C3BFDE4}">
      <dgm:prSet/>
      <dgm:spPr/>
      <dgm:t>
        <a:bodyPr/>
        <a:lstStyle/>
        <a:p>
          <a:endParaRPr lang="vi-VN"/>
        </a:p>
      </dgm:t>
    </dgm:pt>
    <dgm:pt modelId="{AA016668-4AB8-473D-BA0A-F54FE78088C5}">
      <dgm:prSet custT="1"/>
      <dgm:spPr/>
      <dgm:t>
        <a:bodyPr/>
        <a:lstStyle/>
        <a:p>
          <a:endParaRPr lang="vi-VN" sz="1800" dirty="0">
            <a:latin typeface="Times New Roman" pitchFamily="18" charset="0"/>
            <a:cs typeface="Times New Roman" pitchFamily="18" charset="0"/>
          </a:endParaRPr>
        </a:p>
      </dgm:t>
    </dgm:pt>
    <dgm:pt modelId="{F88C0BAA-86B5-4B29-983F-6766284DABBD}" type="parTrans" cxnId="{764CDDCE-F2AA-4222-B536-16D99089B2B6}">
      <dgm:prSet/>
      <dgm:spPr/>
      <dgm:t>
        <a:bodyPr/>
        <a:lstStyle/>
        <a:p>
          <a:endParaRPr lang="vi-VN"/>
        </a:p>
      </dgm:t>
    </dgm:pt>
    <dgm:pt modelId="{BA481663-D9A5-48DF-A9A5-D4DE5253371B}" type="sibTrans" cxnId="{764CDDCE-F2AA-4222-B536-16D99089B2B6}">
      <dgm:prSet/>
      <dgm:spPr/>
      <dgm:t>
        <a:bodyPr/>
        <a:lstStyle/>
        <a:p>
          <a:endParaRPr lang="vi-VN"/>
        </a:p>
      </dgm:t>
    </dgm:pt>
    <dgm:pt modelId="{E96B0572-7B2B-42EA-A474-A11BA440F646}">
      <dgm:prSet phldrT="[Text]" custT="1"/>
      <dgm:spPr/>
      <dgm:t>
        <a:bodyPr/>
        <a:lstStyle/>
        <a:p>
          <a:pPr algn="r"/>
          <a:r>
            <a:rPr lang="en-US" sz="1400" dirty="0">
              <a:latin typeface="Times New Roman" pitchFamily="18" charset="0"/>
              <a:cs typeface="Times New Roman" pitchFamily="18" charset="0"/>
            </a:rPr>
            <a:t>WEAKNES</a:t>
          </a:r>
          <a:r>
            <a:rPr lang="vi-VN" sz="1400" dirty="0">
              <a:latin typeface="Times New Roman" pitchFamily="18" charset="0"/>
              <a:cs typeface="Times New Roman" pitchFamily="18" charset="0"/>
            </a:rPr>
            <a:t>S</a:t>
          </a:r>
        </a:p>
      </dgm:t>
    </dgm:pt>
    <dgm:pt modelId="{4CC5B107-8150-45A4-A9AF-CDF3BFACB1C7}" type="sibTrans" cxnId="{3DF53AD2-FC2A-4C0A-A117-644695B3C462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83505AA8-CFC8-47FA-887A-E4100B49818C}" type="parTrans" cxnId="{3DF53AD2-FC2A-4C0A-A117-644695B3C462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ECB89CF8-6D4F-4C47-9B43-90B8CF6906FB}">
      <dgm:prSet phldrT="[Text]" custT="1"/>
      <dgm:spPr/>
      <dgm:t>
        <a:bodyPr/>
        <a:lstStyle/>
        <a:p>
          <a:pPr algn="l"/>
          <a:r>
            <a:rPr lang="en-US" sz="1400" b="0" dirty="0">
              <a:latin typeface="Times New Roman" pitchFamily="18" charset="0"/>
              <a:cs typeface="Times New Roman" pitchFamily="18" charset="0"/>
            </a:rPr>
            <a:t>OPPORTUNITY</a:t>
          </a:r>
          <a:endParaRPr lang="vi-VN" sz="1400" b="0" dirty="0">
            <a:latin typeface="Times New Roman" pitchFamily="18" charset="0"/>
            <a:cs typeface="Times New Roman" pitchFamily="18" charset="0"/>
          </a:endParaRPr>
        </a:p>
      </dgm:t>
    </dgm:pt>
    <dgm:pt modelId="{8F5C37B8-61B6-4DD1-AE8F-A14F937C2DB7}" type="sibTrans" cxnId="{6E08D1DD-2B3C-476D-B754-03C11ECEEFE8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012480D7-B77A-4582-B43D-7801E9E85D76}" type="parTrans" cxnId="{6E08D1DD-2B3C-476D-B754-03C11ECEEFE8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F2DEC52B-2F66-468C-8D74-D8C1DBE621A9}">
      <dgm:prSet custT="1"/>
      <dgm:spPr/>
      <dgm:t>
        <a:bodyPr/>
        <a:lstStyle/>
        <a:p>
          <a:endParaRPr lang="vi-VN" sz="1800" dirty="0">
            <a:latin typeface="Times New Roman" pitchFamily="18" charset="0"/>
            <a:cs typeface="Times New Roman" pitchFamily="18" charset="0"/>
          </a:endParaRPr>
        </a:p>
      </dgm:t>
    </dgm:pt>
    <dgm:pt modelId="{E35460EC-837A-438D-8B61-1ED2CA3E0327}" type="sibTrans" cxnId="{CB54AB00-D920-4DCE-A3CD-3F11D3F0BEB3}">
      <dgm:prSet/>
      <dgm:spPr/>
      <dgm:t>
        <a:bodyPr/>
        <a:lstStyle/>
        <a:p>
          <a:endParaRPr lang="vi-VN"/>
        </a:p>
      </dgm:t>
    </dgm:pt>
    <dgm:pt modelId="{9EE86906-52DC-440F-98F8-7388D0E670BC}" type="parTrans" cxnId="{CB54AB00-D920-4DCE-A3CD-3F11D3F0BEB3}">
      <dgm:prSet/>
      <dgm:spPr/>
      <dgm:t>
        <a:bodyPr/>
        <a:lstStyle/>
        <a:p>
          <a:endParaRPr lang="vi-VN"/>
        </a:p>
      </dgm:t>
    </dgm:pt>
    <dgm:pt modelId="{1EDF0132-C081-4E8C-B445-F92BB2257CC5}">
      <dgm:prSet phldrT="[Text]"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Number of customer increase steady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22B8065D-11A4-4E93-A05F-7F385E7C1D99}" type="sibTrans" cxnId="{43343ADF-9D15-4F1D-90CB-37F660E49723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3943FD96-564C-4BDC-A15D-9DA3781D69AB}" type="parTrans" cxnId="{43343ADF-9D15-4F1D-90CB-37F660E49723}">
      <dgm:prSet/>
      <dgm:spPr/>
      <dgm:t>
        <a:bodyPr/>
        <a:lstStyle/>
        <a:p>
          <a:endParaRPr lang="vi-VN" sz="1800">
            <a:latin typeface="Times New Roman" pitchFamily="18" charset="0"/>
            <a:cs typeface="Times New Roman" pitchFamily="18" charset="0"/>
          </a:endParaRPr>
        </a:p>
      </dgm:t>
    </dgm:pt>
    <dgm:pt modelId="{6A70AF1E-058D-4DB9-8C40-353C0B4A6EAE}">
      <dgm:prSet phldrT="[Text]" custT="1"/>
      <dgm:spPr/>
      <dgm:t>
        <a:bodyPr/>
        <a:lstStyle/>
        <a:p>
          <a:r>
            <a:rPr lang="en-US" sz="1400" smtClean="0">
              <a:latin typeface="Times New Roman" pitchFamily="18" charset="0"/>
              <a:cs typeface="Times New Roman" pitchFamily="18" charset="0"/>
            </a:rPr>
            <a:t>Suitable price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922458BF-38E9-401B-A41F-CF131157A6C0}" type="parTrans" cxnId="{D45C22A3-08BA-43FB-8895-434A5E3AA7ED}">
      <dgm:prSet/>
      <dgm:spPr/>
      <dgm:t>
        <a:bodyPr/>
        <a:lstStyle/>
        <a:p>
          <a:endParaRPr lang="en-US"/>
        </a:p>
      </dgm:t>
    </dgm:pt>
    <dgm:pt modelId="{7B236195-F8B7-4F3D-AB49-1EC9B6FFA52A}" type="sibTrans" cxnId="{D45C22A3-08BA-43FB-8895-434A5E3AA7ED}">
      <dgm:prSet/>
      <dgm:spPr/>
      <dgm:t>
        <a:bodyPr/>
        <a:lstStyle/>
        <a:p>
          <a:endParaRPr lang="en-US"/>
        </a:p>
      </dgm:t>
    </dgm:pt>
    <dgm:pt modelId="{F12D7DF6-978F-481E-BC22-3EFBC031107E}">
      <dgm:prSet phldrT="[Text]" custT="1"/>
      <dgm:spPr/>
      <dgm:t>
        <a:bodyPr/>
        <a:lstStyle/>
        <a:p>
          <a:r>
            <a:rPr lang="en-US" sz="1400" smtClean="0">
              <a:latin typeface="Times New Roman" pitchFamily="18" charset="0"/>
              <a:cs typeface="Times New Roman" pitchFamily="18" charset="0"/>
            </a:rPr>
            <a:t>Inability to mass product.</a:t>
          </a:r>
          <a:endParaRPr lang="vi-VN" sz="1400" dirty="0">
            <a:latin typeface="Times New Roman" pitchFamily="18" charset="0"/>
            <a:cs typeface="Times New Roman" pitchFamily="18" charset="0"/>
          </a:endParaRPr>
        </a:p>
      </dgm:t>
    </dgm:pt>
    <dgm:pt modelId="{C870B790-AC07-47B0-8F00-044A791236B4}" type="parTrans" cxnId="{F427F63D-F54E-4BF5-BCCF-B56A2CD570CE}">
      <dgm:prSet/>
      <dgm:spPr/>
      <dgm:t>
        <a:bodyPr/>
        <a:lstStyle/>
        <a:p>
          <a:endParaRPr lang="en-US"/>
        </a:p>
      </dgm:t>
    </dgm:pt>
    <dgm:pt modelId="{4F2DE977-1D5C-4F94-84ED-809EF1F37229}" type="sibTrans" cxnId="{F427F63D-F54E-4BF5-BCCF-B56A2CD570CE}">
      <dgm:prSet/>
      <dgm:spPr/>
      <dgm:t>
        <a:bodyPr/>
        <a:lstStyle/>
        <a:p>
          <a:endParaRPr lang="en-US"/>
        </a:p>
      </dgm:t>
    </dgm:pt>
    <dgm:pt modelId="{4B39BF53-2828-44C4-B8D5-0962BF098DF6}" type="pres">
      <dgm:prSet presAssocID="{21106CA6-62AC-4E6A-829F-6823EA9A607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01EB15-1C25-4CC3-800B-6236E9807ADC}" type="pres">
      <dgm:prSet presAssocID="{21106CA6-62AC-4E6A-829F-6823EA9A6070}" presName="children" presStyleCnt="0"/>
      <dgm:spPr/>
    </dgm:pt>
    <dgm:pt modelId="{14CFED0D-52EE-4100-9ED3-04462CE94176}" type="pres">
      <dgm:prSet presAssocID="{21106CA6-62AC-4E6A-829F-6823EA9A6070}" presName="child1group" presStyleCnt="0"/>
      <dgm:spPr/>
    </dgm:pt>
    <dgm:pt modelId="{CC731BFF-A886-458A-8D00-AE2D104F42AD}" type="pres">
      <dgm:prSet presAssocID="{21106CA6-62AC-4E6A-829F-6823EA9A6070}" presName="child1" presStyleLbl="bgAcc1" presStyleIdx="0" presStyleCnt="4" custScaleX="146477" custScaleY="113682" custLinFactNeighborX="-15961"/>
      <dgm:spPr/>
      <dgm:t>
        <a:bodyPr/>
        <a:lstStyle/>
        <a:p>
          <a:endParaRPr lang="en-US"/>
        </a:p>
      </dgm:t>
    </dgm:pt>
    <dgm:pt modelId="{DFA72101-8F87-45C6-86E2-5EC5C5854F6E}" type="pres">
      <dgm:prSet presAssocID="{21106CA6-62AC-4E6A-829F-6823EA9A607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97F-C7F9-48CF-858E-6384AEBBDD7F}" type="pres">
      <dgm:prSet presAssocID="{21106CA6-62AC-4E6A-829F-6823EA9A6070}" presName="child2group" presStyleCnt="0"/>
      <dgm:spPr/>
    </dgm:pt>
    <dgm:pt modelId="{EFE935FE-D3D7-4039-B93A-A7F12BC9A2B3}" type="pres">
      <dgm:prSet presAssocID="{21106CA6-62AC-4E6A-829F-6823EA9A6070}" presName="child2" presStyleLbl="bgAcc1" presStyleIdx="1" presStyleCnt="4" custScaleX="128108" custLinFactNeighborX="16303"/>
      <dgm:spPr/>
      <dgm:t>
        <a:bodyPr/>
        <a:lstStyle/>
        <a:p>
          <a:endParaRPr lang="en-US"/>
        </a:p>
      </dgm:t>
    </dgm:pt>
    <dgm:pt modelId="{CAB47974-4B3D-4245-A600-0157E46B7EDA}" type="pres">
      <dgm:prSet presAssocID="{21106CA6-62AC-4E6A-829F-6823EA9A607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480F7-77C0-4454-98F9-2E91C4049CC3}" type="pres">
      <dgm:prSet presAssocID="{21106CA6-62AC-4E6A-829F-6823EA9A6070}" presName="child3group" presStyleCnt="0"/>
      <dgm:spPr/>
    </dgm:pt>
    <dgm:pt modelId="{F3003693-EF0B-4900-8531-2629373C093C}" type="pres">
      <dgm:prSet presAssocID="{21106CA6-62AC-4E6A-829F-6823EA9A6070}" presName="child3" presStyleLbl="bgAcc1" presStyleIdx="2" presStyleCnt="4" custScaleX="139812" custLinFactNeighborX="16303" custLinFactNeighborY="-961"/>
      <dgm:spPr/>
      <dgm:t>
        <a:bodyPr/>
        <a:lstStyle/>
        <a:p>
          <a:endParaRPr lang="en-US"/>
        </a:p>
      </dgm:t>
    </dgm:pt>
    <dgm:pt modelId="{1DE72A40-838C-40AB-BF99-CC2DC278B830}" type="pres">
      <dgm:prSet presAssocID="{21106CA6-62AC-4E6A-829F-6823EA9A607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258A5-C4B3-4606-B9A8-164AAF2F0E0F}" type="pres">
      <dgm:prSet presAssocID="{21106CA6-62AC-4E6A-829F-6823EA9A6070}" presName="child4group" presStyleCnt="0"/>
      <dgm:spPr/>
    </dgm:pt>
    <dgm:pt modelId="{53BC8AFF-F2A0-4F79-85DD-7B22976CB593}" type="pres">
      <dgm:prSet presAssocID="{21106CA6-62AC-4E6A-829F-6823EA9A6070}" presName="child4" presStyleLbl="bgAcc1" presStyleIdx="3" presStyleCnt="4" custScaleX="128402" custLinFactNeighborX="-18432" custLinFactNeighborY="362"/>
      <dgm:spPr/>
      <dgm:t>
        <a:bodyPr/>
        <a:lstStyle/>
        <a:p>
          <a:endParaRPr lang="en-US"/>
        </a:p>
      </dgm:t>
    </dgm:pt>
    <dgm:pt modelId="{7E3CF5CB-CAFD-4C73-9D19-B03D445394A9}" type="pres">
      <dgm:prSet presAssocID="{21106CA6-62AC-4E6A-829F-6823EA9A607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228CA-EAE1-428A-90CA-A47B0841B28B}" type="pres">
      <dgm:prSet presAssocID="{21106CA6-62AC-4E6A-829F-6823EA9A6070}" presName="childPlaceholder" presStyleCnt="0"/>
      <dgm:spPr/>
    </dgm:pt>
    <dgm:pt modelId="{EDA28F9D-0A62-4BBC-B910-7A9CDEF1DF8F}" type="pres">
      <dgm:prSet presAssocID="{21106CA6-62AC-4E6A-829F-6823EA9A6070}" presName="circle" presStyleCnt="0"/>
      <dgm:spPr/>
    </dgm:pt>
    <dgm:pt modelId="{789FD686-06DC-4224-809F-609E0594A138}" type="pres">
      <dgm:prSet presAssocID="{21106CA6-62AC-4E6A-829F-6823EA9A6070}" presName="quadrant1" presStyleLbl="node1" presStyleIdx="0" presStyleCnt="4" custScaleX="1299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DC231-0106-42FF-B668-81B995008D29}" type="pres">
      <dgm:prSet presAssocID="{21106CA6-62AC-4E6A-829F-6823EA9A6070}" presName="quadrant2" presStyleLbl="node1" presStyleIdx="1" presStyleCnt="4" custScaleX="1271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7AF23-5C8F-4DD3-A8F9-7DA762387ED4}" type="pres">
      <dgm:prSet presAssocID="{21106CA6-62AC-4E6A-829F-6823EA9A6070}" presName="quadrant3" presStyleLbl="node1" presStyleIdx="2" presStyleCnt="4" custScaleX="1249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8AAA4-C7C1-4B38-9890-AAEC88A8DC1B}" type="pres">
      <dgm:prSet presAssocID="{21106CA6-62AC-4E6A-829F-6823EA9A6070}" presName="quadrant4" presStyleLbl="node1" presStyleIdx="3" presStyleCnt="4" custScaleX="1312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A050F-84EE-4E54-B974-A43B4FB3FF74}" type="pres">
      <dgm:prSet presAssocID="{21106CA6-62AC-4E6A-829F-6823EA9A6070}" presName="quadrantPlaceholder" presStyleCnt="0"/>
      <dgm:spPr/>
    </dgm:pt>
    <dgm:pt modelId="{79B22E58-939B-44DA-A7D8-292C9057F843}" type="pres">
      <dgm:prSet presAssocID="{21106CA6-62AC-4E6A-829F-6823EA9A6070}" presName="center1" presStyleLbl="fgShp" presStyleIdx="0" presStyleCnt="2"/>
      <dgm:spPr/>
    </dgm:pt>
    <dgm:pt modelId="{4FC72FF4-48EB-4A78-B6D7-C0F7E321F6F0}" type="pres">
      <dgm:prSet presAssocID="{21106CA6-62AC-4E6A-829F-6823EA9A6070}" presName="center2" presStyleLbl="fgShp" presStyleIdx="1" presStyleCnt="2"/>
      <dgm:spPr/>
    </dgm:pt>
  </dgm:ptLst>
  <dgm:cxnLst>
    <dgm:cxn modelId="{E82E2EBE-F80E-435A-931F-F3B4EC01C68C}" type="presOf" srcId="{21106CA6-62AC-4E6A-829F-6823EA9A6070}" destId="{4B39BF53-2828-44C4-B8D5-0962BF098DF6}" srcOrd="0" destOrd="0" presId="urn:microsoft.com/office/officeart/2005/8/layout/cycle4"/>
    <dgm:cxn modelId="{0793E3BA-4598-4BE9-8CE2-1A04608527AD}" type="presOf" srcId="{382B683F-2CFE-4C13-B6D8-79B7BC13CE62}" destId="{B737AF23-5C8F-4DD3-A8F9-7DA762387ED4}" srcOrd="0" destOrd="0" presId="urn:microsoft.com/office/officeart/2005/8/layout/cycle4"/>
    <dgm:cxn modelId="{ED96C348-A157-432D-ADF6-CA40A7F39A54}" srcId="{21106CA6-62AC-4E6A-829F-6823EA9A6070}" destId="{382B683F-2CFE-4C13-B6D8-79B7BC13CE62}" srcOrd="2" destOrd="0" parTransId="{1E771E0B-477F-4F82-9F13-397C6038B168}" sibTransId="{5E2FFFE2-1956-43EB-9992-155F59E644D6}"/>
    <dgm:cxn modelId="{E426482C-4CEF-477C-8471-04A6B17AA793}" type="presOf" srcId="{4EF70B89-A711-441C-9C1B-099D6E40F12B}" destId="{1DE72A40-838C-40AB-BF99-CC2DC278B830}" srcOrd="1" destOrd="1" presId="urn:microsoft.com/office/officeart/2005/8/layout/cycle4"/>
    <dgm:cxn modelId="{4201E82F-CB0B-4107-B52A-CF183C3BFDE4}" srcId="{382B683F-2CFE-4C13-B6D8-79B7BC13CE62}" destId="{4EF70B89-A711-441C-9C1B-099D6E40F12B}" srcOrd="1" destOrd="0" parTransId="{47BF492A-1D90-4EB8-B76E-EBA092CCB5D3}" sibTransId="{302E8723-2504-403B-B1C3-3843355F6489}"/>
    <dgm:cxn modelId="{1032240B-7DA9-43B7-8E63-1F4B5ADBC2AD}" type="presOf" srcId="{AA016668-4AB8-473D-BA0A-F54FE78088C5}" destId="{F3003693-EF0B-4900-8531-2629373C093C}" srcOrd="0" destOrd="2" presId="urn:microsoft.com/office/officeart/2005/8/layout/cycle4"/>
    <dgm:cxn modelId="{0F78D890-93D3-4480-8D80-31D34BB3446C}" type="presOf" srcId="{ECB89CF8-6D4F-4C47-9B43-90B8CF6906FB}" destId="{3A78AAA4-C7C1-4B38-9890-AAEC88A8DC1B}" srcOrd="0" destOrd="0" presId="urn:microsoft.com/office/officeart/2005/8/layout/cycle4"/>
    <dgm:cxn modelId="{43343ADF-9D15-4F1D-90CB-37F660E49723}" srcId="{ECB89CF8-6D4F-4C47-9B43-90B8CF6906FB}" destId="{1EDF0132-C081-4E8C-B445-F92BB2257CC5}" srcOrd="0" destOrd="0" parTransId="{3943FD96-564C-4BDC-A15D-9DA3781D69AB}" sibTransId="{22B8065D-11A4-4E93-A05F-7F385E7C1D99}"/>
    <dgm:cxn modelId="{ED99B56D-0FEE-4739-95D3-26D0FAC37038}" type="presOf" srcId="{1EDF0132-C081-4E8C-B445-F92BB2257CC5}" destId="{7E3CF5CB-CAFD-4C73-9D19-B03D445394A9}" srcOrd="1" destOrd="0" presId="urn:microsoft.com/office/officeart/2005/8/layout/cycle4"/>
    <dgm:cxn modelId="{3DF53AD2-FC2A-4C0A-A117-644695B3C462}" srcId="{21106CA6-62AC-4E6A-829F-6823EA9A6070}" destId="{E96B0572-7B2B-42EA-A474-A11BA440F646}" srcOrd="1" destOrd="0" parTransId="{83505AA8-CFC8-47FA-887A-E4100B49818C}" sibTransId="{4CC5B107-8150-45A4-A9AF-CDF3BFACB1C7}"/>
    <dgm:cxn modelId="{5EC76B14-8B97-4CB7-8037-C72C8CD0EEDF}" type="presOf" srcId="{6A70AF1E-058D-4DB9-8C40-353C0B4A6EAE}" destId="{DFA72101-8F87-45C6-86E2-5EC5C5854F6E}" srcOrd="1" destOrd="1" presId="urn:microsoft.com/office/officeart/2005/8/layout/cycle4"/>
    <dgm:cxn modelId="{76A37934-70E9-4855-8F8D-EAE96C2C34CF}" type="presOf" srcId="{F12D7DF6-978F-481E-BC22-3EFBC031107E}" destId="{CAB47974-4B3D-4245-A600-0157E46B7EDA}" srcOrd="1" destOrd="1" presId="urn:microsoft.com/office/officeart/2005/8/layout/cycle4"/>
    <dgm:cxn modelId="{25CB1EA8-34E1-423F-8166-06BF7CBDE1A3}" srcId="{382B683F-2CFE-4C13-B6D8-79B7BC13CE62}" destId="{724B6F92-D67A-49F3-BFD6-1F4A0561C164}" srcOrd="0" destOrd="0" parTransId="{3041E80B-6A30-45EF-B01F-87CA147B5D0E}" sibTransId="{0DCD5FFB-F0E0-437F-889D-8052BDB3C872}"/>
    <dgm:cxn modelId="{764CDDCE-F2AA-4222-B536-16D99089B2B6}" srcId="{382B683F-2CFE-4C13-B6D8-79B7BC13CE62}" destId="{AA016668-4AB8-473D-BA0A-F54FE78088C5}" srcOrd="2" destOrd="0" parTransId="{F88C0BAA-86B5-4B29-983F-6766284DABBD}" sibTransId="{BA481663-D9A5-48DF-A9A5-D4DE5253371B}"/>
    <dgm:cxn modelId="{8B0B69C6-3E1B-4E80-B42E-A8C64155CA97}" type="presOf" srcId="{F12D7DF6-978F-481E-BC22-3EFBC031107E}" destId="{EFE935FE-D3D7-4039-B93A-A7F12BC9A2B3}" srcOrd="0" destOrd="1" presId="urn:microsoft.com/office/officeart/2005/8/layout/cycle4"/>
    <dgm:cxn modelId="{0CE1CD90-8270-481A-AE1B-F8E44C67C53E}" type="presOf" srcId="{1B71A9F2-D69F-4C89-A0BF-FE0C14597CCA}" destId="{CAB47974-4B3D-4245-A600-0157E46B7EDA}" srcOrd="1" destOrd="0" presId="urn:microsoft.com/office/officeart/2005/8/layout/cycle4"/>
    <dgm:cxn modelId="{26496BFD-B394-4515-97A0-195BCDBC0188}" srcId="{21106CA6-62AC-4E6A-829F-6823EA9A6070}" destId="{D3DC826B-153A-42F5-95F7-6EED121D90BE}" srcOrd="0" destOrd="0" parTransId="{8D857FA5-36DE-4BBA-9D03-B86310DF350F}" sibTransId="{6BE8C3A7-58D3-4BAB-A750-E25161049420}"/>
    <dgm:cxn modelId="{302F6A08-5085-4BC5-9D56-8D545F6E2999}" type="presOf" srcId="{1F2A8488-FDD2-4268-9971-3A0DCF937557}" destId="{CC731BFF-A886-458A-8D00-AE2D104F42AD}" srcOrd="0" destOrd="0" presId="urn:microsoft.com/office/officeart/2005/8/layout/cycle4"/>
    <dgm:cxn modelId="{D2294A67-7F00-4DF3-AEE2-BB2684ED8ECE}" type="presOf" srcId="{1F2A8488-FDD2-4268-9971-3A0DCF937557}" destId="{DFA72101-8F87-45C6-86E2-5EC5C5854F6E}" srcOrd="1" destOrd="0" presId="urn:microsoft.com/office/officeart/2005/8/layout/cycle4"/>
    <dgm:cxn modelId="{9726726F-3FA0-4F3F-969C-D82EBE196376}" srcId="{E96B0572-7B2B-42EA-A474-A11BA440F646}" destId="{1B71A9F2-D69F-4C89-A0BF-FE0C14597CCA}" srcOrd="0" destOrd="0" parTransId="{DE9F5D1B-932A-4E9F-8DF7-27D0F6380532}" sibTransId="{71630B73-FBA0-4E7D-811D-A55D8B4A1022}"/>
    <dgm:cxn modelId="{68A69E41-2888-4AE1-BB9E-399D59DA4748}" type="presOf" srcId="{E96B0572-7B2B-42EA-A474-A11BA440F646}" destId="{5D7DC231-0106-42FF-B668-81B995008D29}" srcOrd="0" destOrd="0" presId="urn:microsoft.com/office/officeart/2005/8/layout/cycle4"/>
    <dgm:cxn modelId="{5A695170-10FE-42EC-97AF-27F670B5CBCB}" type="presOf" srcId="{1EDF0132-C081-4E8C-B445-F92BB2257CC5}" destId="{53BC8AFF-F2A0-4F79-85DD-7B22976CB593}" srcOrd="0" destOrd="0" presId="urn:microsoft.com/office/officeart/2005/8/layout/cycle4"/>
    <dgm:cxn modelId="{45AFA7C1-3C33-4234-A741-58946C1F4C0E}" srcId="{D3DC826B-153A-42F5-95F7-6EED121D90BE}" destId="{1F2A8488-FDD2-4268-9971-3A0DCF937557}" srcOrd="0" destOrd="0" parTransId="{C1ABBB4F-6BE8-4493-8AA7-8059E8FC92B7}" sibTransId="{04D3DBA8-2300-4555-969E-621C6A29E0C9}"/>
    <dgm:cxn modelId="{61C4658E-67E8-4401-B32E-B18D2545A6FB}" type="presOf" srcId="{AA016668-4AB8-473D-BA0A-F54FE78088C5}" destId="{1DE72A40-838C-40AB-BF99-CC2DC278B830}" srcOrd="1" destOrd="2" presId="urn:microsoft.com/office/officeart/2005/8/layout/cycle4"/>
    <dgm:cxn modelId="{40E4FE8E-EEC3-4E08-A75C-6B9D0CD07931}" type="presOf" srcId="{1B71A9F2-D69F-4C89-A0BF-FE0C14597CCA}" destId="{EFE935FE-D3D7-4039-B93A-A7F12BC9A2B3}" srcOrd="0" destOrd="0" presId="urn:microsoft.com/office/officeart/2005/8/layout/cycle4"/>
    <dgm:cxn modelId="{CBF34CBB-D1D6-4161-A09D-9710EBD56E6C}" type="presOf" srcId="{724B6F92-D67A-49F3-BFD6-1F4A0561C164}" destId="{F3003693-EF0B-4900-8531-2629373C093C}" srcOrd="0" destOrd="0" presId="urn:microsoft.com/office/officeart/2005/8/layout/cycle4"/>
    <dgm:cxn modelId="{F427F63D-F54E-4BF5-BCCF-B56A2CD570CE}" srcId="{E96B0572-7B2B-42EA-A474-A11BA440F646}" destId="{F12D7DF6-978F-481E-BC22-3EFBC031107E}" srcOrd="1" destOrd="0" parTransId="{C870B790-AC07-47B0-8F00-044A791236B4}" sibTransId="{4F2DE977-1D5C-4F94-84ED-809EF1F37229}"/>
    <dgm:cxn modelId="{626000C4-2BD5-45F5-B865-5860A6786C7E}" type="presOf" srcId="{F2DEC52B-2F66-468C-8D74-D8C1DBE621A9}" destId="{7E3CF5CB-CAFD-4C73-9D19-B03D445394A9}" srcOrd="1" destOrd="1" presId="urn:microsoft.com/office/officeart/2005/8/layout/cycle4"/>
    <dgm:cxn modelId="{CBCA0B83-9B12-4230-A85C-4A1AAC7D3218}" type="presOf" srcId="{724B6F92-D67A-49F3-BFD6-1F4A0561C164}" destId="{1DE72A40-838C-40AB-BF99-CC2DC278B830}" srcOrd="1" destOrd="0" presId="urn:microsoft.com/office/officeart/2005/8/layout/cycle4"/>
    <dgm:cxn modelId="{6E08D1DD-2B3C-476D-B754-03C11ECEEFE8}" srcId="{21106CA6-62AC-4E6A-829F-6823EA9A6070}" destId="{ECB89CF8-6D4F-4C47-9B43-90B8CF6906FB}" srcOrd="3" destOrd="0" parTransId="{012480D7-B77A-4582-B43D-7801E9E85D76}" sibTransId="{8F5C37B8-61B6-4DD1-AE8F-A14F937C2DB7}"/>
    <dgm:cxn modelId="{0A7ACD65-1B8A-4E49-8AE5-7D39A614030C}" type="presOf" srcId="{D3DC826B-153A-42F5-95F7-6EED121D90BE}" destId="{789FD686-06DC-4224-809F-609E0594A138}" srcOrd="0" destOrd="0" presId="urn:microsoft.com/office/officeart/2005/8/layout/cycle4"/>
    <dgm:cxn modelId="{4ADFC916-8502-4EB7-9187-ECC62D9B0C5D}" type="presOf" srcId="{6A70AF1E-058D-4DB9-8C40-353C0B4A6EAE}" destId="{CC731BFF-A886-458A-8D00-AE2D104F42AD}" srcOrd="0" destOrd="1" presId="urn:microsoft.com/office/officeart/2005/8/layout/cycle4"/>
    <dgm:cxn modelId="{E959796E-F13D-4836-A124-79D66729976B}" type="presOf" srcId="{4EF70B89-A711-441C-9C1B-099D6E40F12B}" destId="{F3003693-EF0B-4900-8531-2629373C093C}" srcOrd="0" destOrd="1" presId="urn:microsoft.com/office/officeart/2005/8/layout/cycle4"/>
    <dgm:cxn modelId="{6D3727D1-B4C1-4B19-B48C-01C1D4C5FB59}" type="presOf" srcId="{F2DEC52B-2F66-468C-8D74-D8C1DBE621A9}" destId="{53BC8AFF-F2A0-4F79-85DD-7B22976CB593}" srcOrd="0" destOrd="1" presId="urn:microsoft.com/office/officeart/2005/8/layout/cycle4"/>
    <dgm:cxn modelId="{CB54AB00-D920-4DCE-A3CD-3F11D3F0BEB3}" srcId="{ECB89CF8-6D4F-4C47-9B43-90B8CF6906FB}" destId="{F2DEC52B-2F66-468C-8D74-D8C1DBE621A9}" srcOrd="1" destOrd="0" parTransId="{9EE86906-52DC-440F-98F8-7388D0E670BC}" sibTransId="{E35460EC-837A-438D-8B61-1ED2CA3E0327}"/>
    <dgm:cxn modelId="{D45C22A3-08BA-43FB-8895-434A5E3AA7ED}" srcId="{D3DC826B-153A-42F5-95F7-6EED121D90BE}" destId="{6A70AF1E-058D-4DB9-8C40-353C0B4A6EAE}" srcOrd="1" destOrd="0" parTransId="{922458BF-38E9-401B-A41F-CF131157A6C0}" sibTransId="{7B236195-F8B7-4F3D-AB49-1EC9B6FFA52A}"/>
    <dgm:cxn modelId="{AE6D933B-CFBC-4F31-B969-2809D1799BA6}" type="presParOf" srcId="{4B39BF53-2828-44C4-B8D5-0962BF098DF6}" destId="{0B01EB15-1C25-4CC3-800B-6236E9807ADC}" srcOrd="0" destOrd="0" presId="urn:microsoft.com/office/officeart/2005/8/layout/cycle4"/>
    <dgm:cxn modelId="{1FB51B97-7160-4611-B85C-F67DA4EACB49}" type="presParOf" srcId="{0B01EB15-1C25-4CC3-800B-6236E9807ADC}" destId="{14CFED0D-52EE-4100-9ED3-04462CE94176}" srcOrd="0" destOrd="0" presId="urn:microsoft.com/office/officeart/2005/8/layout/cycle4"/>
    <dgm:cxn modelId="{CA0A5392-A020-4A72-A127-B3A89D3838A4}" type="presParOf" srcId="{14CFED0D-52EE-4100-9ED3-04462CE94176}" destId="{CC731BFF-A886-458A-8D00-AE2D104F42AD}" srcOrd="0" destOrd="0" presId="urn:microsoft.com/office/officeart/2005/8/layout/cycle4"/>
    <dgm:cxn modelId="{1674B688-BE0F-44C7-897F-45E3A3DD3A28}" type="presParOf" srcId="{14CFED0D-52EE-4100-9ED3-04462CE94176}" destId="{DFA72101-8F87-45C6-86E2-5EC5C5854F6E}" srcOrd="1" destOrd="0" presId="urn:microsoft.com/office/officeart/2005/8/layout/cycle4"/>
    <dgm:cxn modelId="{9AA49727-D7EB-467F-8462-576C1458410A}" type="presParOf" srcId="{0B01EB15-1C25-4CC3-800B-6236E9807ADC}" destId="{8DCA297F-C7F9-48CF-858E-6384AEBBDD7F}" srcOrd="1" destOrd="0" presId="urn:microsoft.com/office/officeart/2005/8/layout/cycle4"/>
    <dgm:cxn modelId="{6A5D1B29-F97B-4152-B0A0-1390667D598F}" type="presParOf" srcId="{8DCA297F-C7F9-48CF-858E-6384AEBBDD7F}" destId="{EFE935FE-D3D7-4039-B93A-A7F12BC9A2B3}" srcOrd="0" destOrd="0" presId="urn:microsoft.com/office/officeart/2005/8/layout/cycle4"/>
    <dgm:cxn modelId="{DEF88A64-CDE0-4B72-ADA6-71A5A6AA5C48}" type="presParOf" srcId="{8DCA297F-C7F9-48CF-858E-6384AEBBDD7F}" destId="{CAB47974-4B3D-4245-A600-0157E46B7EDA}" srcOrd="1" destOrd="0" presId="urn:microsoft.com/office/officeart/2005/8/layout/cycle4"/>
    <dgm:cxn modelId="{97C8A821-D13B-4230-96B5-7D5119BC91D2}" type="presParOf" srcId="{0B01EB15-1C25-4CC3-800B-6236E9807ADC}" destId="{533480F7-77C0-4454-98F9-2E91C4049CC3}" srcOrd="2" destOrd="0" presId="urn:microsoft.com/office/officeart/2005/8/layout/cycle4"/>
    <dgm:cxn modelId="{42E24A93-46D4-471D-B03F-4F233FBC850E}" type="presParOf" srcId="{533480F7-77C0-4454-98F9-2E91C4049CC3}" destId="{F3003693-EF0B-4900-8531-2629373C093C}" srcOrd="0" destOrd="0" presId="urn:microsoft.com/office/officeart/2005/8/layout/cycle4"/>
    <dgm:cxn modelId="{B755222D-B8D9-4470-922F-8A0CD05118CA}" type="presParOf" srcId="{533480F7-77C0-4454-98F9-2E91C4049CC3}" destId="{1DE72A40-838C-40AB-BF99-CC2DC278B830}" srcOrd="1" destOrd="0" presId="urn:microsoft.com/office/officeart/2005/8/layout/cycle4"/>
    <dgm:cxn modelId="{61532FD2-92B8-492D-8225-EAEC2C8283A1}" type="presParOf" srcId="{0B01EB15-1C25-4CC3-800B-6236E9807ADC}" destId="{A88258A5-C4B3-4606-B9A8-164AAF2F0E0F}" srcOrd="3" destOrd="0" presId="urn:microsoft.com/office/officeart/2005/8/layout/cycle4"/>
    <dgm:cxn modelId="{0C01DAB2-AEE9-4417-AFE5-F2F5773A4288}" type="presParOf" srcId="{A88258A5-C4B3-4606-B9A8-164AAF2F0E0F}" destId="{53BC8AFF-F2A0-4F79-85DD-7B22976CB593}" srcOrd="0" destOrd="0" presId="urn:microsoft.com/office/officeart/2005/8/layout/cycle4"/>
    <dgm:cxn modelId="{0C780895-B3DB-40B3-A7FD-B9A35AD7BEF5}" type="presParOf" srcId="{A88258A5-C4B3-4606-B9A8-164AAF2F0E0F}" destId="{7E3CF5CB-CAFD-4C73-9D19-B03D445394A9}" srcOrd="1" destOrd="0" presId="urn:microsoft.com/office/officeart/2005/8/layout/cycle4"/>
    <dgm:cxn modelId="{3F1EA06E-C7B7-4133-A39E-1787F897B515}" type="presParOf" srcId="{0B01EB15-1C25-4CC3-800B-6236E9807ADC}" destId="{58B228CA-EAE1-428A-90CA-A47B0841B28B}" srcOrd="4" destOrd="0" presId="urn:microsoft.com/office/officeart/2005/8/layout/cycle4"/>
    <dgm:cxn modelId="{33A766BF-1CA6-4243-B3CF-8FA76698F5F9}" type="presParOf" srcId="{4B39BF53-2828-44C4-B8D5-0962BF098DF6}" destId="{EDA28F9D-0A62-4BBC-B910-7A9CDEF1DF8F}" srcOrd="1" destOrd="0" presId="urn:microsoft.com/office/officeart/2005/8/layout/cycle4"/>
    <dgm:cxn modelId="{2252CA6B-CECF-4F7C-B0FC-7B2BC3F266AE}" type="presParOf" srcId="{EDA28F9D-0A62-4BBC-B910-7A9CDEF1DF8F}" destId="{789FD686-06DC-4224-809F-609E0594A138}" srcOrd="0" destOrd="0" presId="urn:microsoft.com/office/officeart/2005/8/layout/cycle4"/>
    <dgm:cxn modelId="{90CF6C4B-303B-428F-90ED-ACF1C869C493}" type="presParOf" srcId="{EDA28F9D-0A62-4BBC-B910-7A9CDEF1DF8F}" destId="{5D7DC231-0106-42FF-B668-81B995008D29}" srcOrd="1" destOrd="0" presId="urn:microsoft.com/office/officeart/2005/8/layout/cycle4"/>
    <dgm:cxn modelId="{867FF0FA-C6B2-48E9-83CC-D89CA205F861}" type="presParOf" srcId="{EDA28F9D-0A62-4BBC-B910-7A9CDEF1DF8F}" destId="{B737AF23-5C8F-4DD3-A8F9-7DA762387ED4}" srcOrd="2" destOrd="0" presId="urn:microsoft.com/office/officeart/2005/8/layout/cycle4"/>
    <dgm:cxn modelId="{9FE9B9D7-1D5E-42C0-9C73-3A3629D18CE8}" type="presParOf" srcId="{EDA28F9D-0A62-4BBC-B910-7A9CDEF1DF8F}" destId="{3A78AAA4-C7C1-4B38-9890-AAEC88A8DC1B}" srcOrd="3" destOrd="0" presId="urn:microsoft.com/office/officeart/2005/8/layout/cycle4"/>
    <dgm:cxn modelId="{406DF0B2-0FAF-49A8-B667-F8B9F977DE42}" type="presParOf" srcId="{EDA28F9D-0A62-4BBC-B910-7A9CDEF1DF8F}" destId="{C0CA050F-84EE-4E54-B974-A43B4FB3FF74}" srcOrd="4" destOrd="0" presId="urn:microsoft.com/office/officeart/2005/8/layout/cycle4"/>
    <dgm:cxn modelId="{E134F074-94F3-45D5-A791-200BA79396AC}" type="presParOf" srcId="{4B39BF53-2828-44C4-B8D5-0962BF098DF6}" destId="{79B22E58-939B-44DA-A7D8-292C9057F843}" srcOrd="2" destOrd="0" presId="urn:microsoft.com/office/officeart/2005/8/layout/cycle4"/>
    <dgm:cxn modelId="{C2B78734-0F7B-40AE-8136-C25CF92682D4}" type="presParOf" srcId="{4B39BF53-2828-44C4-B8D5-0962BF098DF6}" destId="{4FC72FF4-48EB-4A78-B6D7-C0F7E321F6F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03693-EF0B-4900-8531-2629373C093C}">
      <dsp:nvSpPr>
        <dsp:cNvPr id="0" name=""/>
        <dsp:cNvSpPr/>
      </dsp:nvSpPr>
      <dsp:spPr>
        <a:xfrm>
          <a:off x="3477477" y="2555710"/>
          <a:ext cx="2545861" cy="11795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1400" kern="1200" dirty="0">
              <a:latin typeface="Times New Roman" pitchFamily="18" charset="0"/>
              <a:cs typeface="Times New Roman" pitchFamily="18" charset="0"/>
            </a:rPr>
            <a:t>Two </a:t>
          </a:r>
          <a:r>
            <a:rPr lang="vi-VN" sz="1400" kern="1200">
              <a:latin typeface="Times New Roman" pitchFamily="18" charset="0"/>
              <a:cs typeface="Times New Roman" pitchFamily="18" charset="0"/>
            </a:rPr>
            <a:t>strong </a:t>
          </a:r>
          <a:r>
            <a:rPr lang="vi-VN" sz="1400" kern="1200" smtClean="0">
              <a:latin typeface="Times New Roman" pitchFamily="18" charset="0"/>
              <a:cs typeface="Times New Roman" pitchFamily="18" charset="0"/>
            </a:rPr>
            <a:t>competitor</a:t>
          </a:r>
          <a:r>
            <a:rPr lang="en-US" sz="1400" kern="1200" smtClean="0">
              <a:latin typeface="Times New Roman" pitchFamily="18" charset="0"/>
              <a:cs typeface="Times New Roman" pitchFamily="18" charset="0"/>
            </a:rPr>
            <a:t>s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1400" kern="1200" dirty="0">
              <a:latin typeface="Times New Roman" pitchFamily="18" charset="0"/>
              <a:cs typeface="Times New Roman" pitchFamily="18" charset="0"/>
            </a:rPr>
            <a:t>Changing market tastes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vi-VN" sz="1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267147" y="2876506"/>
        <a:ext cx="1730280" cy="832834"/>
      </dsp:txXfrm>
    </dsp:sp>
    <dsp:sp modelId="{53BC8AFF-F2A0-4F79-85DD-7B22976CB593}">
      <dsp:nvSpPr>
        <dsp:cNvPr id="0" name=""/>
        <dsp:cNvSpPr/>
      </dsp:nvSpPr>
      <dsp:spPr>
        <a:xfrm>
          <a:off x="51846" y="2567045"/>
          <a:ext cx="2338094" cy="11795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Number of customer increase steady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vi-VN" sz="1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7757" y="2887841"/>
        <a:ext cx="1584844" cy="832834"/>
      </dsp:txXfrm>
    </dsp:sp>
    <dsp:sp modelId="{EFE935FE-D3D7-4039-B93A-A7F12BC9A2B3}">
      <dsp:nvSpPr>
        <dsp:cNvPr id="0" name=""/>
        <dsp:cNvSpPr/>
      </dsp:nvSpPr>
      <dsp:spPr>
        <a:xfrm>
          <a:off x="3657989" y="60519"/>
          <a:ext cx="2332740" cy="11795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No ship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latin typeface="Times New Roman" pitchFamily="18" charset="0"/>
              <a:cs typeface="Times New Roman" pitchFamily="18" charset="0"/>
            </a:rPr>
            <a:t>Inability to mass product.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383722" y="86430"/>
        <a:ext cx="1581096" cy="832834"/>
      </dsp:txXfrm>
    </dsp:sp>
    <dsp:sp modelId="{CC731BFF-A886-458A-8D00-AE2D104F42AD}">
      <dsp:nvSpPr>
        <dsp:cNvPr id="0" name=""/>
        <dsp:cNvSpPr/>
      </dsp:nvSpPr>
      <dsp:spPr>
        <a:xfrm>
          <a:off x="0" y="-20173"/>
          <a:ext cx="2667225" cy="1340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The rich variety of trees
Consulting shop that matches the style of the house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latin typeface="Times New Roman" pitchFamily="18" charset="0"/>
              <a:cs typeface="Times New Roman" pitchFamily="18" charset="0"/>
            </a:rPr>
            <a:t>Suitable price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456" y="9283"/>
        <a:ext cx="1808145" cy="946782"/>
      </dsp:txXfrm>
    </dsp:sp>
    <dsp:sp modelId="{789FD686-06DC-4224-809F-609E0594A138}">
      <dsp:nvSpPr>
        <dsp:cNvPr id="0" name=""/>
        <dsp:cNvSpPr/>
      </dsp:nvSpPr>
      <dsp:spPr>
        <a:xfrm>
          <a:off x="1156800" y="230278"/>
          <a:ext cx="2073371" cy="159606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STRENGTH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764076" y="697755"/>
        <a:ext cx="1466095" cy="1128590"/>
      </dsp:txXfrm>
    </dsp:sp>
    <dsp:sp modelId="{5D7DC231-0106-42FF-B668-81B995008D29}">
      <dsp:nvSpPr>
        <dsp:cNvPr id="0" name=""/>
        <dsp:cNvSpPr/>
      </dsp:nvSpPr>
      <dsp:spPr>
        <a:xfrm rot="5400000">
          <a:off x="3065241" y="14003"/>
          <a:ext cx="1596067" cy="202861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WEAKNES</a:t>
          </a:r>
          <a:r>
            <a:rPr lang="vi-VN" sz="1400" kern="1200" dirty="0">
              <a:latin typeface="Times New Roman" pitchFamily="18" charset="0"/>
              <a:cs typeface="Times New Roman" pitchFamily="18" charset="0"/>
            </a:rPr>
            <a:t>S</a:t>
          </a:r>
        </a:p>
      </dsp:txBody>
      <dsp:txXfrm rot="-5400000">
        <a:off x="2848967" y="697755"/>
        <a:ext cx="1434449" cy="1128590"/>
      </dsp:txXfrm>
    </dsp:sp>
    <dsp:sp modelId="{B737AF23-5C8F-4DD3-A8F9-7DA762387ED4}">
      <dsp:nvSpPr>
        <dsp:cNvPr id="0" name=""/>
        <dsp:cNvSpPr/>
      </dsp:nvSpPr>
      <dsp:spPr>
        <a:xfrm rot="10800000">
          <a:off x="2866442" y="1900067"/>
          <a:ext cx="1993663" cy="159606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THREAT</a:t>
          </a:r>
          <a:endParaRPr lang="vi-VN" sz="14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866442" y="1900067"/>
        <a:ext cx="1409733" cy="1128590"/>
      </dsp:txXfrm>
    </dsp:sp>
    <dsp:sp modelId="{3A78AAA4-C7C1-4B38-9890-AAEC88A8DC1B}">
      <dsp:nvSpPr>
        <dsp:cNvPr id="0" name=""/>
        <dsp:cNvSpPr/>
      </dsp:nvSpPr>
      <dsp:spPr>
        <a:xfrm rot="16200000">
          <a:off x="1395452" y="1650370"/>
          <a:ext cx="1596067" cy="2095460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latin typeface="Times New Roman" pitchFamily="18" charset="0"/>
              <a:cs typeface="Times New Roman" pitchFamily="18" charset="0"/>
            </a:rPr>
            <a:t>OPPORTUNITY</a:t>
          </a:r>
          <a:endParaRPr lang="vi-VN" sz="1400" b="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1759502" y="1900067"/>
        <a:ext cx="1481714" cy="1128590"/>
      </dsp:txXfrm>
    </dsp:sp>
    <dsp:sp modelId="{79B22E58-939B-44DA-A7D8-292C9057F843}">
      <dsp:nvSpPr>
        <dsp:cNvPr id="0" name=""/>
        <dsp:cNvSpPr/>
      </dsp:nvSpPr>
      <dsp:spPr>
        <a:xfrm>
          <a:off x="2736135" y="1531460"/>
          <a:ext cx="551067" cy="47918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72FF4-48EB-4A78-B6D7-C0F7E321F6F0}">
      <dsp:nvSpPr>
        <dsp:cNvPr id="0" name=""/>
        <dsp:cNvSpPr/>
      </dsp:nvSpPr>
      <dsp:spPr>
        <a:xfrm rot="10800000">
          <a:off x="2736135" y="1715764"/>
          <a:ext cx="551067" cy="47918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58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944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14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16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888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47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49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3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200" b="1" cap="all" spc="188" baseline="0"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315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9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6215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200" b="1" cap="all" spc="188" baseline="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315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495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1875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1875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62597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1650" b="1" dirty="0" smtClean="0">
                <a:solidFill>
                  <a:srgbClr val="FFFFFF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650" b="1"/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645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491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87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165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750"/>
              </a:spcAft>
              <a:buNone/>
              <a:defRPr sz="1200">
                <a:solidFill>
                  <a:srgbClr val="FFFFFF"/>
                </a:solidFill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40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750"/>
              </a:spcAft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277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96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37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8" r:id="rId6"/>
    <p:sldLayoutId id="2147483660" r:id="rId7"/>
    <p:sldLayoutId id="214748366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81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50">
                <a:solidFill>
                  <a:srgbClr val="FFFFFF"/>
                </a:solidFill>
              </a:defRPr>
            </a:lvl1pPr>
          </a:lstStyle>
          <a:p>
            <a:pPr defTabSz="685800">
              <a:buClrTx/>
            </a:pPr>
            <a:fld id="{3D9331FE-04F0-499D-811A-3989DFD69CF1}" type="datetimeFigureOut">
              <a:rPr lang="vi-VN" kern="1200" smtClean="0"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24/05/2021</a:t>
            </a:fld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900">
                <a:solidFill>
                  <a:srgbClr val="FFFFFF"/>
                </a:solidFill>
              </a:defRPr>
            </a:lvl1pPr>
          </a:lstStyle>
          <a:p>
            <a:pPr defTabSz="685800">
              <a:buClrTx/>
            </a:pPr>
            <a:endParaRPr lang="vi-VN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anchor="ctr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2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B138BA65-0ABE-4BFD-ABB6-08F05633749E}" type="slidenum">
              <a:rPr lang="vi-VN" kern="1200" smtClean="0">
                <a:solidFill>
                  <a:srgbClr val="8CADAE">
                    <a:shade val="75000"/>
                  </a:srgbClr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vi-VN" kern="1200">
              <a:solidFill>
                <a:srgbClr val="8CADAE">
                  <a:shade val="75000"/>
                </a:srgbClr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41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rtl="0" eaLnBrk="1" latinLnBrk="0" hangingPunct="1">
        <a:spcBef>
          <a:spcPct val="0"/>
        </a:spcBef>
        <a:buNone/>
        <a:defRPr kumimoji="0" sz="2475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20574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20574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1650" kern="1200">
          <a:solidFill>
            <a:schemeClr val="tx2"/>
          </a:solidFill>
          <a:latin typeface="+mn-lt"/>
          <a:ea typeface="+mn-ea"/>
          <a:cs typeface="+mn-cs"/>
        </a:defRPr>
      </a:lvl2pPr>
      <a:lvl3pPr marL="617220" indent="-17145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17145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028700" indent="-17145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3716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3716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05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8A79A91-32C7-41D2-92FE-C6E44A46F62A}"/>
              </a:ext>
            </a:extLst>
          </p:cNvPr>
          <p:cNvGrpSpPr/>
          <p:nvPr/>
        </p:nvGrpSpPr>
        <p:grpSpPr>
          <a:xfrm>
            <a:off x="32659" y="1575374"/>
            <a:ext cx="9143890" cy="1900544"/>
            <a:chOff x="0" y="1678864"/>
            <a:chExt cx="12191853" cy="25340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B4C724-0776-4328-8F0A-B72DA1579537}"/>
                </a:ext>
              </a:extLst>
            </p:cNvPr>
            <p:cNvSpPr txBox="1"/>
            <p:nvPr/>
          </p:nvSpPr>
          <p:spPr>
            <a:xfrm>
              <a:off x="3790332" y="1678864"/>
              <a:ext cx="4611188" cy="2154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BUSINESS PLAN FOR A</a:t>
              </a:r>
              <a:r>
                <a:rPr lang="vi-VN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BONSAI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SHOP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6167FF-AD5E-41E4-8385-3024DC936CF2}"/>
                </a:ext>
              </a:extLst>
            </p:cNvPr>
            <p:cNvSpPr txBox="1"/>
            <p:nvPr/>
          </p:nvSpPr>
          <p:spPr>
            <a:xfrm>
              <a:off x="0" y="3802554"/>
              <a:ext cx="12191853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75408" y="3179659"/>
            <a:ext cx="36103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50" dirty="0"/>
              <a:t>INSTRUCTOR: </a:t>
            </a:r>
            <a:r>
              <a:rPr lang="vi-VN" sz="1650" i="1" dirty="0"/>
              <a:t>Assoc.Prof.Dr.       </a:t>
            </a:r>
          </a:p>
          <a:p>
            <a:r>
              <a:rPr lang="vi-VN" sz="1650" i="1" dirty="0"/>
              <a:t>                        TRAN HUU CUONG</a:t>
            </a:r>
          </a:p>
          <a:p>
            <a:r>
              <a:rPr lang="vi-VN" sz="1650" dirty="0">
                <a:latin typeface="+mj-lt"/>
              </a:rPr>
              <a:t>GROUP             </a:t>
            </a:r>
            <a:r>
              <a:rPr lang="vi-VN" sz="1650">
                <a:latin typeface="+mj-lt"/>
              </a:rPr>
              <a:t>: </a:t>
            </a:r>
            <a:r>
              <a:rPr lang="vi-VN" sz="1650" smtClean="0">
                <a:latin typeface="+mj-lt"/>
              </a:rPr>
              <a:t>0</a:t>
            </a:r>
            <a:r>
              <a:rPr lang="en-US" sz="1650" smtClean="0">
                <a:latin typeface="+mj-lt"/>
              </a:rPr>
              <a:t>8</a:t>
            </a:r>
            <a:endParaRPr lang="vi-VN" sz="16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87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5"/>
          <p:cNvSpPr txBox="1">
            <a:spLocks noGrp="1"/>
          </p:cNvSpPr>
          <p:nvPr>
            <p:ph type="subTitle" idx="1"/>
          </p:nvPr>
        </p:nvSpPr>
        <p:spPr>
          <a:xfrm>
            <a:off x="773788" y="1217517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Customer motivations and purchasing patterns: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Motivation:</a:t>
            </a:r>
          </a:p>
          <a:p>
            <a:pPr>
              <a:buFontTx/>
              <a:buChar char="-"/>
            </a:pP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a loyalty card for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loyal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customers.</a:t>
            </a:r>
          </a:p>
          <a:p>
            <a:pPr>
              <a:buFontTx/>
              <a:buChar char="-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Free consultation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design for orders over 500000VND.</a:t>
            </a: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Purchasing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patterns</a:t>
            </a:r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There are prices from low to high suitable for all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customers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We have a 1 month warranty card provided that we have to take care of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properly.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8567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64"/>
          <p:cNvSpPr txBox="1">
            <a:spLocks noGrp="1"/>
          </p:cNvSpPr>
          <p:nvPr>
            <p:ph type="subTitle" idx="1"/>
          </p:nvPr>
        </p:nvSpPr>
        <p:spPr>
          <a:xfrm>
            <a:off x="1391576" y="1122492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Market size:</a:t>
            </a:r>
          </a:p>
          <a:p>
            <a:pPr algn="l">
              <a:buFontTx/>
              <a:buChar char="-"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ULSA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has over 5000 students and growing potentially in the recent years.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Yen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Hoa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ward's population is 16670 people with increasing income.</a:t>
            </a: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Market trend: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the future, the number of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 ULSA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student increase.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19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893" y="1991835"/>
            <a:ext cx="394691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4000" b="1" dirty="0">
                <a:solidFill>
                  <a:schemeClr val="tx1"/>
                </a:solidFill>
                <a:latin typeface="Georgia" pitchFamily="18" charset="0"/>
              </a:rPr>
              <a:t>03.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Georgia" pitchFamily="18" charset="0"/>
              </a:rPr>
              <a:t>THE COMPETITION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9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19" y="613185"/>
            <a:ext cx="7465807" cy="38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2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1" y="849854"/>
            <a:ext cx="6951680" cy="3849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1" y="99981"/>
            <a:ext cx="477967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3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16" y="617710"/>
            <a:ext cx="2922145" cy="194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86" y="573186"/>
            <a:ext cx="3072650" cy="2031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16" y="2807746"/>
            <a:ext cx="2922145" cy="2111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86" y="2893806"/>
            <a:ext cx="3072650" cy="2045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878" y="79936"/>
            <a:ext cx="3419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onstantia" panose="02030602050306030303" pitchFamily="18" charset="0"/>
                <a:cs typeface="Times New Roman" pitchFamily="18" charset="0"/>
              </a:rPr>
              <a:t>Ha </a:t>
            </a:r>
            <a:r>
              <a:rPr lang="en-US" sz="2000" i="1" dirty="0" err="1">
                <a:latin typeface="Constantia" panose="02030602050306030303" pitchFamily="18" charset="0"/>
                <a:cs typeface="Times New Roman" pitchFamily="18" charset="0"/>
              </a:rPr>
              <a:t>Noi</a:t>
            </a:r>
            <a:r>
              <a:rPr lang="en-US" sz="2000" i="1" dirty="0">
                <a:latin typeface="Constantia" panose="02030602050306030303" pitchFamily="18" charset="0"/>
                <a:cs typeface="Times New Roman" pitchFamily="18" charset="0"/>
              </a:rPr>
              <a:t> Green Park Company</a:t>
            </a:r>
            <a:endParaRPr lang="vi-VN" sz="2000" i="1" dirty="0">
              <a:latin typeface="Constantia" panose="020306020503060303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1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51" y="192643"/>
            <a:ext cx="2810500" cy="2304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51" y="107956"/>
            <a:ext cx="2103302" cy="2689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51" y="2866417"/>
            <a:ext cx="3047013" cy="2078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51" y="2866417"/>
            <a:ext cx="2862604" cy="2078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0" y="1129678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i="1" dirty="0">
                <a:latin typeface="Constantia" panose="02030602050306030303" pitchFamily="18" charset="0"/>
                <a:cs typeface="Times New Roman" pitchFamily="18" charset="0"/>
              </a:rPr>
              <a:t>Beautiful Garden</a:t>
            </a:r>
          </a:p>
        </p:txBody>
      </p:sp>
    </p:spTree>
    <p:extLst>
      <p:ext uri="{BB962C8B-B14F-4D97-AF65-F5344CB8AC3E}">
        <p14:creationId xmlns:p14="http://schemas.microsoft.com/office/powerpoint/2010/main" val="104120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Georgia" pitchFamily="18" charset="0"/>
              </a:rPr>
              <a:t>SWOT</a:t>
            </a:r>
            <a:endParaRPr lang="vi-VN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94969940"/>
              </p:ext>
            </p:extLst>
          </p:nvPr>
        </p:nvGraphicFramePr>
        <p:xfrm>
          <a:off x="1642626" y="1097959"/>
          <a:ext cx="6023339" cy="372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70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vi-VN" sz="4000" b="1" dirty="0">
                <a:solidFill>
                  <a:schemeClr val="accent1"/>
                </a:solidFill>
              </a:rPr>
              <a:t>04.</a:t>
            </a:r>
            <a:r>
              <a:rPr lang="vi-VN" b="1">
                <a:solidFill>
                  <a:schemeClr val="accent1"/>
                </a:solidFill>
              </a:rPr>
              <a:t/>
            </a:r>
            <a:br>
              <a:rPr lang="vi-VN" b="1">
                <a:solidFill>
                  <a:schemeClr val="accent1"/>
                </a:solidFill>
              </a:rPr>
            </a:br>
            <a:r>
              <a:rPr lang="en-US" sz="3200" b="1" smtClean="0">
                <a:solidFill>
                  <a:schemeClr val="accent1"/>
                </a:solidFill>
              </a:rPr>
              <a:t>MAKERTING </a:t>
            </a:r>
            <a:r>
              <a:rPr lang="en-US" sz="3200" b="1" dirty="0">
                <a:solidFill>
                  <a:schemeClr val="accent1"/>
                </a:solidFill>
              </a:rPr>
              <a:t>&amp; SALE PLAN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1" y="669417"/>
            <a:ext cx="3724979" cy="41029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748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7900" y="20320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2">
                    <a:lumMod val="40000"/>
                    <a:lumOff val="60000"/>
                  </a:schemeClr>
                </a:solidFill>
                <a:latin typeface=".VnCooper" panose="020B7200000000000000" pitchFamily="34" charset="0"/>
              </a:rPr>
              <a:t>LIST</a:t>
            </a:r>
            <a:endParaRPr lang="en-US" sz="2400">
              <a:solidFill>
                <a:schemeClr val="bg2">
                  <a:lumMod val="40000"/>
                  <a:lumOff val="60000"/>
                </a:schemeClr>
              </a:solidFill>
              <a:latin typeface=".VnCooper" panose="020B7200000000000000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112929"/>
              </p:ext>
            </p:extLst>
          </p:nvPr>
        </p:nvGraphicFramePr>
        <p:xfrm>
          <a:off x="152400" y="753765"/>
          <a:ext cx="8648700" cy="4182898"/>
        </p:xfrm>
        <a:graphic>
          <a:graphicData uri="http://schemas.openxmlformats.org/drawingml/2006/table">
            <a:tbl>
              <a:tblPr firstRow="1" bandRow="1">
                <a:tableStyleId>{315B6D9B-260B-4339-A74C-37DD1C4BD407}</a:tableStyleId>
              </a:tblPr>
              <a:tblGrid>
                <a:gridCol w="555988">
                  <a:extLst>
                    <a:ext uri="{9D8B030D-6E8A-4147-A177-3AD203B41FA5}">
                      <a16:colId xmlns:a16="http://schemas.microsoft.com/office/drawing/2014/main" val="2891983451"/>
                    </a:ext>
                  </a:extLst>
                </a:gridCol>
                <a:gridCol w="1747066">
                  <a:extLst>
                    <a:ext uri="{9D8B030D-6E8A-4147-A177-3AD203B41FA5}">
                      <a16:colId xmlns:a16="http://schemas.microsoft.com/office/drawing/2014/main" val="1991201318"/>
                    </a:ext>
                  </a:extLst>
                </a:gridCol>
                <a:gridCol w="1666038">
                  <a:extLst>
                    <a:ext uri="{9D8B030D-6E8A-4147-A177-3AD203B41FA5}">
                      <a16:colId xmlns:a16="http://schemas.microsoft.com/office/drawing/2014/main" val="908950105"/>
                    </a:ext>
                  </a:extLst>
                </a:gridCol>
                <a:gridCol w="514512">
                  <a:extLst>
                    <a:ext uri="{9D8B030D-6E8A-4147-A177-3AD203B41FA5}">
                      <a16:colId xmlns:a16="http://schemas.microsoft.com/office/drawing/2014/main" val="1251932354"/>
                    </a:ext>
                  </a:extLst>
                </a:gridCol>
                <a:gridCol w="1960045">
                  <a:extLst>
                    <a:ext uri="{9D8B030D-6E8A-4147-A177-3AD203B41FA5}">
                      <a16:colId xmlns:a16="http://schemas.microsoft.com/office/drawing/2014/main" val="1268708049"/>
                    </a:ext>
                  </a:extLst>
                </a:gridCol>
                <a:gridCol w="2205051">
                  <a:extLst>
                    <a:ext uri="{9D8B030D-6E8A-4147-A177-3AD203B41FA5}">
                      <a16:colId xmlns:a16="http://schemas.microsoft.com/office/drawing/2014/main" val="2886271367"/>
                    </a:ext>
                  </a:extLst>
                </a:gridCol>
              </a:tblGrid>
              <a:tr h="401906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Tree</a:t>
                      </a:r>
                      <a:r>
                        <a:rPr lang="en-US" baseline="0" smtClean="0"/>
                        <a:t>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Price ( VND 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Tree</a:t>
                      </a:r>
                      <a:r>
                        <a:rPr lang="en-US" baseline="0" smtClean="0"/>
                        <a:t>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Price ( VND )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77057"/>
                  </a:ext>
                </a:extLst>
              </a:tr>
              <a:tr h="418051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Succulent plant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15000 – 50000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Shade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500000 – 2000000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28776"/>
                  </a:ext>
                </a:extLst>
              </a:tr>
              <a:tr h="536969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Table fengshui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100000 – 300000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Climbing flower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100000 –</a:t>
                      </a:r>
                      <a:r>
                        <a:rPr lang="en-US" baseline="0" smtClean="0"/>
                        <a:t> 350000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1903"/>
                  </a:ext>
                </a:extLst>
              </a:tr>
              <a:tr h="449466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Big pot fengshui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300000</a:t>
                      </a:r>
                      <a:r>
                        <a:rPr lang="en-US" baseline="0" smtClean="0"/>
                        <a:t> – 1000000</a:t>
                      </a:r>
                    </a:p>
                    <a:p>
                      <a:pPr algn="ctr"/>
                      <a:r>
                        <a:rPr lang="en-US" baseline="0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Short – day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15000 – 60000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67343"/>
                  </a:ext>
                </a:extLst>
              </a:tr>
              <a:tr h="487038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Cactus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30000 – 100000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Land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25000 VND/bag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5105"/>
                  </a:ext>
                </a:extLst>
              </a:tr>
              <a:tr h="462062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Carnation</a:t>
                      </a:r>
                      <a:r>
                        <a:rPr lang="en-US" baseline="0" smtClean="0"/>
                        <a:t>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35000 – 90000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Small Pots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30000 – 100000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4168"/>
                  </a:ext>
                </a:extLst>
              </a:tr>
              <a:tr h="449574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100000 – 500000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Large pots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150000 – 500000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08417"/>
                  </a:ext>
                </a:extLst>
              </a:tr>
              <a:tr h="536969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Rose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10000 – 500000</a:t>
                      </a:r>
                    </a:p>
                    <a:p>
                      <a:pPr algn="ctr"/>
                      <a:r>
                        <a:rPr lang="en-US" smtClean="0"/>
                        <a:t>VND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Decorative</a:t>
                      </a:r>
                      <a:r>
                        <a:rPr lang="en-US" baseline="0" smtClean="0"/>
                        <a:t> accessories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10000 – 300000 VND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0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25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6649" y="2183899"/>
            <a:ext cx="3987437" cy="9556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vi-VN" sz="1650" b="1" cap="all" spc="188" dirty="0">
                <a:solidFill>
                  <a:schemeClr val="bg1"/>
                </a:solidFill>
                <a:latin typeface="Times New Roman" panose="02020603050405020304" pitchFamily="18" charset="0"/>
              </a:rPr>
              <a:t>STUDENT:     </a:t>
            </a:r>
            <a:r>
              <a:rPr lang="vi-VN" sz="1650" b="1" i="1" cap="all" spc="188" dirty="0">
                <a:solidFill>
                  <a:schemeClr val="bg1"/>
                </a:solidFill>
                <a:latin typeface="Times New Roman" panose="02020603050405020304" pitchFamily="18" charset="0"/>
              </a:rPr>
              <a:t>le TUAN MINH</a:t>
            </a:r>
          </a:p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vi-VN" sz="1650" b="1" i="1" cap="all" spc="188" dirty="0">
                <a:solidFill>
                  <a:schemeClr val="bg1"/>
                </a:solidFill>
                <a:latin typeface="Times New Roman" panose="02020603050405020304" pitchFamily="18" charset="0"/>
              </a:rPr>
              <a:t>                  DINH QUYNH ANH</a:t>
            </a:r>
          </a:p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vi-VN" sz="1650" b="1" i="1" cap="all" spc="188" dirty="0">
                <a:solidFill>
                  <a:schemeClr val="bg1"/>
                </a:solidFill>
                <a:latin typeface="Times New Roman" panose="02020603050405020304" pitchFamily="18" charset="0"/>
              </a:rPr>
              <a:t>               BUI THI KHANH LINH</a:t>
            </a:r>
            <a:endParaRPr lang="en-US" sz="16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9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3009" y="1306053"/>
            <a:ext cx="41044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situation: 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55 orders per day</a:t>
            </a:r>
            <a:r>
              <a:rPr lang="vi-V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Goal: </a:t>
            </a:r>
            <a:r>
              <a:rPr lang="vi-V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Sale increased 15% last month.</a:t>
            </a:r>
          </a:p>
          <a:p>
            <a:r>
              <a:rPr lang="vi-V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Total products expected: 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vi-V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orders per day and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shipp</a:t>
            </a:r>
            <a:r>
              <a:rPr lang="vi-V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throughout Vietnam</a:t>
            </a:r>
            <a:endParaRPr lang="vi-V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Marketing message:</a:t>
            </a:r>
            <a:r>
              <a:rPr lang="vi-V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Nurturing green germs to radiate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vitalit</a:t>
            </a:r>
            <a:r>
              <a:rPr lang="vi-V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y.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4626" y="2167828"/>
            <a:ext cx="2244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mtClean="0">
                <a:solidFill>
                  <a:srgbClr val="3D85C6"/>
                </a:solidFill>
                <a:latin typeface="Overpass Black"/>
                <a:sym typeface="Overpass Black"/>
              </a:rPr>
              <a:t>MAKERTING </a:t>
            </a:r>
            <a:r>
              <a:rPr lang="en-US" sz="2400" b="1" dirty="0">
                <a:solidFill>
                  <a:srgbClr val="3D85C6"/>
                </a:solidFill>
                <a:latin typeface="Overpass Black"/>
                <a:sym typeface="Overpass Black"/>
              </a:rPr>
              <a:t>&amp; SALE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42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720000" y="602428"/>
            <a:ext cx="7704000" cy="396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b="1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Product strategies</a:t>
            </a:r>
          </a:p>
          <a:p>
            <a:pPr marL="0" indent="0">
              <a:spcBef>
                <a:spcPct val="20000"/>
              </a:spcBef>
              <a:buClr>
                <a:srgbClr val="D16349"/>
              </a:buClr>
              <a:buSzPct val="85000"/>
            </a:pPr>
            <a:endParaRPr lang="vi-VN" kern="1200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l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vi-VN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</a:t>
            </a:r>
            <a:r>
              <a:rPr lang="en-US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shop also provides a variety of plant pots, beautiful decorative accessories ...</a:t>
            </a:r>
            <a:endParaRPr lang="vi-VN" kern="1200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indent="0" algn="l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Print potted plants according to customer requirements.</a:t>
            </a:r>
          </a:p>
          <a:p>
            <a:pPr marL="0" indent="0" algn="l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Plant mix plants according to customer requirements</a:t>
            </a:r>
            <a:r>
              <a:rPr lang="vi-VN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</a:p>
          <a:p>
            <a:pPr marL="0" indent="0" algn="l">
              <a:spcBef>
                <a:spcPct val="20000"/>
              </a:spcBef>
              <a:buClr>
                <a:srgbClr val="D16349"/>
              </a:buClr>
              <a:buSzPct val="85000"/>
            </a:pPr>
            <a:endParaRPr lang="vi-VN" b="1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4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0000" y="281299"/>
            <a:ext cx="7704000" cy="3513000"/>
          </a:xfrm>
        </p:spPr>
        <p:txBody>
          <a:bodyPr/>
          <a:lstStyle/>
          <a:p>
            <a:pPr marL="0" lvl="0" indent="0">
              <a:spcBef>
                <a:spcPct val="20000"/>
              </a:spcBef>
              <a:buClr>
                <a:srgbClr val="D16349"/>
              </a:buClr>
              <a:buSzPct val="85000"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 Price strategies</a:t>
            </a:r>
          </a:p>
          <a:p>
            <a:pPr marL="0" lvl="0" indent="0">
              <a:spcBef>
                <a:spcPct val="20000"/>
              </a:spcBef>
              <a:buClr>
                <a:srgbClr val="D16349"/>
              </a:buClr>
              <a:buSzPct val="85000"/>
              <a:buNone/>
            </a:pPr>
            <a:r>
              <a:rPr lang="vi-VN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</a:t>
            </a: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20% discount on the first Thursday of the month</a:t>
            </a:r>
            <a:r>
              <a:rPr lang="vi-VN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endParaRPr lang="en-US" sz="24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lvl="0" indent="0">
              <a:spcBef>
                <a:spcPct val="20000"/>
              </a:spcBef>
              <a:buClr>
                <a:srgbClr val="D16349"/>
              </a:buClr>
              <a:buSzPct val="85000"/>
              <a:buNone/>
            </a:pPr>
            <a:r>
              <a:rPr lang="vi-VN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</a:t>
            </a: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Reduce the price on the special day: woman day, valentine day…</a:t>
            </a:r>
          </a:p>
          <a:p>
            <a:pPr marL="0" lvl="0" indent="0">
              <a:spcBef>
                <a:spcPct val="20000"/>
              </a:spcBef>
              <a:buClr>
                <a:srgbClr val="D16349"/>
              </a:buClr>
              <a:buSzPct val="85000"/>
              <a:buNone/>
            </a:pPr>
            <a:r>
              <a:rPr lang="vi-VN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 </a:t>
            </a: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Take care of customers by accumulating point, discount on their birthday.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29" y="2786017"/>
            <a:ext cx="3702596" cy="21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0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36376" y="301213"/>
            <a:ext cx="6260951" cy="1777475"/>
          </a:xfrm>
        </p:spPr>
        <p:txBody>
          <a:bodyPr/>
          <a:lstStyle/>
          <a:p>
            <a:pPr marL="0" lvl="0" indent="0">
              <a:spcBef>
                <a:spcPct val="20000"/>
              </a:spcBef>
              <a:buClr>
                <a:srgbClr val="D16349"/>
              </a:buClr>
              <a:buSzPct val="85000"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 Place strategies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 typeface="Wingdings 2"/>
              <a:buChar char="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 the main road, people easy come to shop to buy </a:t>
            </a:r>
            <a:r>
              <a:rPr lang="vi-VN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bonsai</a:t>
            </a: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 typeface="Wingdings 2"/>
              <a:buChar char="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Decorate room follow the trend.</a:t>
            </a:r>
            <a:endParaRPr lang="vi-VN" sz="2400" b="1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" y="2173045"/>
            <a:ext cx="3840813" cy="2695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60" y="2173045"/>
            <a:ext cx="3889585" cy="26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096" y="721564"/>
            <a:ext cx="7379746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vi-VN" sz="2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+mn-cs"/>
              </a:rPr>
              <a:t>4. Promotion strategies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 typeface="Wingdings 2"/>
              <a:buChar char="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Check in and review 5 stars on face book will get discount 10%.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 typeface="Wingdings 2"/>
              <a:buChar char="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Small gift in birthday, valentine day, woman day..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79" y="2590831"/>
            <a:ext cx="4572396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2067" y="1712270"/>
            <a:ext cx="2972288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  <a:ea typeface="+mj-ea"/>
                <a:cs typeface="Times New Roman" pitchFamily="18" charset="0"/>
              </a:rPr>
              <a:t>05.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  <a:ea typeface="+mj-ea"/>
                <a:cs typeface="Times New Roman" pitchFamily="18" charset="0"/>
              </a:rPr>
              <a:t>OPERATION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3433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1892" y="529152"/>
            <a:ext cx="8125690" cy="38595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sz="2400" b="1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Location/Facilities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Tx/>
              <a:buChar char="-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One shop.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Tx/>
              <a:buChar char="-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Designed suitable for both shopping and relaxation.</a:t>
            </a:r>
            <a:endParaRPr lang="vi-VN" sz="24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Tx/>
              <a:buChar char="-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 floor for fengshui, 1 floor for lotus, 1 floor for potted plants and planting applications, maximum 20 guests / floor.</a:t>
            </a:r>
          </a:p>
          <a:p>
            <a:pPr lvl="0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sz="2400" b="1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 Production</a:t>
            </a: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Tx/>
              <a:buChar char="-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Product will be prepared directly when customer order.</a:t>
            </a:r>
            <a:endParaRPr lang="vi-VN" sz="24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0" lvl="0" indent="-274320">
              <a:spcBef>
                <a:spcPct val="20000"/>
              </a:spcBef>
              <a:buClr>
                <a:srgbClr val="D16349"/>
              </a:buClr>
              <a:buSzPct val="85000"/>
              <a:buFontTx/>
              <a:buChar char="-"/>
            </a:pPr>
            <a:r>
              <a:rPr lang="en-US" sz="2400" kern="12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By choosing import markets and checking products carefully before importing.</a:t>
            </a:r>
          </a:p>
        </p:txBody>
      </p:sp>
    </p:spTree>
    <p:extLst>
      <p:ext uri="{BB962C8B-B14F-4D97-AF65-F5344CB8AC3E}">
        <p14:creationId xmlns:p14="http://schemas.microsoft.com/office/powerpoint/2010/main" val="905879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60"/>
          <p:cNvSpPr txBox="1">
            <a:spLocks noGrp="1"/>
          </p:cNvSpPr>
          <p:nvPr>
            <p:ph type="subTitle" idx="2"/>
          </p:nvPr>
        </p:nvSpPr>
        <p:spPr>
          <a:xfrm>
            <a:off x="1011219" y="3137862"/>
            <a:ext cx="351775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3. Supply/Distribution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 Supply: Ingredients imported from traditional flower villages such as Me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- Hanoi and Van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- Hung Yen</a:t>
            </a:r>
            <a:r>
              <a:rPr lang="vi-VN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 Working time: from 8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a.m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vi-VN" sz="1600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p.m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2" name="Google Shape;2682;p60"/>
          <p:cNvSpPr txBox="1">
            <a:spLocks noGrp="1"/>
          </p:cNvSpPr>
          <p:nvPr>
            <p:ph type="subTitle" idx="4"/>
          </p:nvPr>
        </p:nvSpPr>
        <p:spPr>
          <a:xfrm flipH="1">
            <a:off x="5104613" y="2696798"/>
            <a:ext cx="3304531" cy="1377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4. Customer service</a:t>
            </a:r>
          </a:p>
          <a:p>
            <a:pPr marL="139700" indent="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Save customers vehicles carefully when they come.</a:t>
            </a:r>
          </a:p>
          <a:p>
            <a:pPr marL="0" indent="0"/>
            <a:endParaRPr lang="vi-V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85" name="Google Shape;2685;p6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sz="3200" b="1" dirty="0">
                <a:latin typeface="Times New Roman" pitchFamily="18" charset="0"/>
                <a:cs typeface="Times New Roman" pitchFamily="18" charset="0"/>
              </a:rPr>
            </a:b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6" y="547038"/>
            <a:ext cx="3184263" cy="21804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62" y="373025"/>
            <a:ext cx="3091031" cy="23237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914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b="1" dirty="0">
                <a:solidFill>
                  <a:schemeClr val="accent1"/>
                </a:solidFill>
                <a:cs typeface="Times New Roman" pitchFamily="18" charset="0"/>
              </a:rPr>
              <a:t>06. </a:t>
            </a:r>
            <a:r>
              <a:rPr lang="en-US" b="1" dirty="0">
                <a:solidFill>
                  <a:schemeClr val="accent1"/>
                </a:solidFill>
                <a:cs typeface="Times New Roman" pitchFamily="18" charset="0"/>
              </a:rPr>
              <a:t>MANAGEMENT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2" y="1055850"/>
            <a:ext cx="7110804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61" y="1278081"/>
            <a:ext cx="7382896" cy="3212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1105" y="60010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JOB DESCRIPTION</a:t>
            </a:r>
            <a:endParaRPr lang="vi-VN" sz="2800" kern="1200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4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398E85-376C-4272-865D-2E21EF06B038}"/>
              </a:ext>
            </a:extLst>
          </p:cNvPr>
          <p:cNvGrpSpPr/>
          <p:nvPr/>
        </p:nvGrpSpPr>
        <p:grpSpPr>
          <a:xfrm>
            <a:off x="4763613" y="112820"/>
            <a:ext cx="4057082" cy="551517"/>
            <a:chOff x="6351484" y="1104189"/>
            <a:chExt cx="5409442" cy="735356"/>
          </a:xfrm>
        </p:grpSpPr>
        <p:sp>
          <p:nvSpPr>
            <p:cNvPr id="36" name="Regular Pentagon 33">
              <a:extLst>
                <a:ext uri="{FF2B5EF4-FFF2-40B4-BE49-F238E27FC236}">
                  <a16:creationId xmlns:a16="http://schemas.microsoft.com/office/drawing/2014/main" id="{1DC2C077-B5C6-4A2F-844D-221A507BD157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09A4BB-21BE-4807-BBC3-A63AB2E37DF9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0EDFEA-B1DA-49EC-9AB6-DDE9A71D1F9B}"/>
                </a:ext>
              </a:extLst>
            </p:cNvPr>
            <p:cNvSpPr txBox="1"/>
            <p:nvPr/>
          </p:nvSpPr>
          <p:spPr>
            <a:xfrm>
              <a:off x="7458891" y="1302590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vi-VN" sz="1500" dirty="0">
                  <a:solidFill>
                    <a:schemeClr val="accent1"/>
                  </a:solidFill>
                </a:rPr>
                <a:t>Shop Description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8EC539-1846-4486-9A11-E273253BED4C}"/>
              </a:ext>
            </a:extLst>
          </p:cNvPr>
          <p:cNvGrpSpPr/>
          <p:nvPr/>
        </p:nvGrpSpPr>
        <p:grpSpPr>
          <a:xfrm>
            <a:off x="4763613" y="847471"/>
            <a:ext cx="4057082" cy="551517"/>
            <a:chOff x="6351484" y="1104189"/>
            <a:chExt cx="5409442" cy="735356"/>
          </a:xfrm>
        </p:grpSpPr>
        <p:sp>
          <p:nvSpPr>
            <p:cNvPr id="48" name="Regular Pentagon 33">
              <a:extLst>
                <a:ext uri="{FF2B5EF4-FFF2-40B4-BE49-F238E27FC236}">
                  <a16:creationId xmlns:a16="http://schemas.microsoft.com/office/drawing/2014/main" id="{FF4F053B-6C8A-4BA7-87B3-C509F4E1E196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814A1E-1951-4786-9290-0771704BD257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39507B-9EBB-4447-B0BC-74F276E4DE53}"/>
                </a:ext>
              </a:extLst>
            </p:cNvPr>
            <p:cNvSpPr txBox="1"/>
            <p:nvPr/>
          </p:nvSpPr>
          <p:spPr>
            <a:xfrm>
              <a:off x="7458891" y="1302590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2"/>
                  </a:solidFill>
                </a:rPr>
                <a:t>Target Market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16B4E4-E2E5-436E-9916-C5BCB32F65DE}"/>
              </a:ext>
            </a:extLst>
          </p:cNvPr>
          <p:cNvGrpSpPr/>
          <p:nvPr/>
        </p:nvGrpSpPr>
        <p:grpSpPr>
          <a:xfrm>
            <a:off x="4763613" y="1582121"/>
            <a:ext cx="4057082" cy="551517"/>
            <a:chOff x="6351484" y="1104189"/>
            <a:chExt cx="5409442" cy="735356"/>
          </a:xfrm>
        </p:grpSpPr>
        <p:sp>
          <p:nvSpPr>
            <p:cNvPr id="54" name="Regular Pentagon 33">
              <a:extLst>
                <a:ext uri="{FF2B5EF4-FFF2-40B4-BE49-F238E27FC236}">
                  <a16:creationId xmlns:a16="http://schemas.microsoft.com/office/drawing/2014/main" id="{8BF791A1-F8C8-4F10-98A0-DCA148FBF9BC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1189E6-6D5B-4ADE-8E80-2E647FC188E5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562870-AAC7-4466-960F-592E1409CBCC}"/>
                </a:ext>
              </a:extLst>
            </p:cNvPr>
            <p:cNvSpPr txBox="1"/>
            <p:nvPr/>
          </p:nvSpPr>
          <p:spPr>
            <a:xfrm>
              <a:off x="7458891" y="1252582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3"/>
                  </a:solidFill>
                </a:rPr>
                <a:t>The competition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EE73F8-5CCD-4DD1-80B4-23566F0FBCA0}"/>
              </a:ext>
            </a:extLst>
          </p:cNvPr>
          <p:cNvGrpSpPr/>
          <p:nvPr/>
        </p:nvGrpSpPr>
        <p:grpSpPr>
          <a:xfrm>
            <a:off x="4763613" y="2316772"/>
            <a:ext cx="3988502" cy="551517"/>
            <a:chOff x="6351484" y="1104189"/>
            <a:chExt cx="5318002" cy="735356"/>
          </a:xfrm>
        </p:grpSpPr>
        <p:sp>
          <p:nvSpPr>
            <p:cNvPr id="60" name="Regular Pentagon 33">
              <a:extLst>
                <a:ext uri="{FF2B5EF4-FFF2-40B4-BE49-F238E27FC236}">
                  <a16:creationId xmlns:a16="http://schemas.microsoft.com/office/drawing/2014/main" id="{0B45D774-A4FA-4C25-9FAF-95844E517D40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7D94E2-FBEA-491D-87FE-BA3B94B0AF9A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18EB63-9122-48D8-8AB6-06C8FBC1EBF6}"/>
                </a:ext>
              </a:extLst>
            </p:cNvPr>
            <p:cNvSpPr txBox="1"/>
            <p:nvPr/>
          </p:nvSpPr>
          <p:spPr>
            <a:xfrm>
              <a:off x="7367451" y="1271812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4"/>
                  </a:solidFill>
                </a:rPr>
                <a:t>Marketing and Sales Plan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BC93A32-3FEE-4146-A477-853EE2460B30}"/>
              </a:ext>
            </a:extLst>
          </p:cNvPr>
          <p:cNvGrpSpPr/>
          <p:nvPr/>
        </p:nvGrpSpPr>
        <p:grpSpPr>
          <a:xfrm>
            <a:off x="4763613" y="3051422"/>
            <a:ext cx="3988502" cy="551517"/>
            <a:chOff x="6351484" y="1104189"/>
            <a:chExt cx="5318002" cy="735356"/>
          </a:xfrm>
        </p:grpSpPr>
        <p:sp>
          <p:nvSpPr>
            <p:cNvPr id="66" name="Regular Pentagon 33">
              <a:extLst>
                <a:ext uri="{FF2B5EF4-FFF2-40B4-BE49-F238E27FC236}">
                  <a16:creationId xmlns:a16="http://schemas.microsoft.com/office/drawing/2014/main" id="{2DFCC8C8-4E27-45AF-9D4F-C2D2EDD6B7E8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5A15A7-1690-4255-9474-492A0DCD151E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vi-VN" altLang="ko-KR" sz="2400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897B67A-114B-4B4A-8348-4B01A3BF569D}"/>
                </a:ext>
              </a:extLst>
            </p:cNvPr>
            <p:cNvSpPr txBox="1"/>
            <p:nvPr/>
          </p:nvSpPr>
          <p:spPr>
            <a:xfrm>
              <a:off x="7367451" y="1271812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5"/>
                  </a:solidFill>
                </a:rPr>
                <a:t>Operations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858590" y="2332266"/>
            <a:ext cx="1866217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2475" b="1" dirty="0">
                <a:latin typeface="Georgia"/>
                <a:ea typeface="+mj-ea"/>
                <a:cs typeface="+mj-cs"/>
              </a:rPr>
              <a:t>CONTENT</a:t>
            </a:r>
            <a:endParaRPr lang="en-US" sz="135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398E85-376C-4272-865D-2E21EF06B038}"/>
              </a:ext>
            </a:extLst>
          </p:cNvPr>
          <p:cNvGrpSpPr/>
          <p:nvPr/>
        </p:nvGrpSpPr>
        <p:grpSpPr>
          <a:xfrm>
            <a:off x="4763613" y="3788810"/>
            <a:ext cx="4057082" cy="551517"/>
            <a:chOff x="6351484" y="1104189"/>
            <a:chExt cx="5409442" cy="735356"/>
          </a:xfrm>
        </p:grpSpPr>
        <p:sp>
          <p:nvSpPr>
            <p:cNvPr id="35" name="Regular Pentagon 33">
              <a:extLst>
                <a:ext uri="{FF2B5EF4-FFF2-40B4-BE49-F238E27FC236}">
                  <a16:creationId xmlns:a16="http://schemas.microsoft.com/office/drawing/2014/main" id="{1DC2C077-B5C6-4A2F-844D-221A507BD157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09A4BB-21BE-4807-BBC3-A63AB2E37DF9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vi-VN" altLang="ko-KR" sz="2400" b="1" dirty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0EDFEA-B1DA-49EC-9AB6-DDE9A71D1F9B}"/>
                </a:ext>
              </a:extLst>
            </p:cNvPr>
            <p:cNvSpPr txBox="1"/>
            <p:nvPr/>
          </p:nvSpPr>
          <p:spPr>
            <a:xfrm>
              <a:off x="7458891" y="1302590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1"/>
                  </a:solidFill>
                </a:rPr>
                <a:t>Management Structure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8EC539-1846-4486-9A11-E273253BED4C}"/>
              </a:ext>
            </a:extLst>
          </p:cNvPr>
          <p:cNvGrpSpPr/>
          <p:nvPr/>
        </p:nvGrpSpPr>
        <p:grpSpPr>
          <a:xfrm>
            <a:off x="4763613" y="4522220"/>
            <a:ext cx="4057082" cy="551517"/>
            <a:chOff x="6351484" y="1104189"/>
            <a:chExt cx="5409442" cy="735356"/>
          </a:xfrm>
        </p:grpSpPr>
        <p:sp>
          <p:nvSpPr>
            <p:cNvPr id="40" name="Regular Pentagon 33">
              <a:extLst>
                <a:ext uri="{FF2B5EF4-FFF2-40B4-BE49-F238E27FC236}">
                  <a16:creationId xmlns:a16="http://schemas.microsoft.com/office/drawing/2014/main" id="{FF4F053B-6C8A-4BA7-87B3-C509F4E1E196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814A1E-1951-4786-9290-0771704BD257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61555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vi-VN" altLang="ko-KR" sz="2400" b="1" dirty="0">
                  <a:solidFill>
                    <a:schemeClr val="bg1"/>
                  </a:solidFill>
                  <a:cs typeface="Arial" pitchFamily="34" charset="0"/>
                </a:rPr>
                <a:t>7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39507B-9EBB-4447-B0BC-74F276E4DE53}"/>
                </a:ext>
              </a:extLst>
            </p:cNvPr>
            <p:cNvSpPr txBox="1"/>
            <p:nvPr/>
          </p:nvSpPr>
          <p:spPr>
            <a:xfrm>
              <a:off x="7458891" y="1302590"/>
              <a:ext cx="4302035" cy="43088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500" dirty="0">
                  <a:solidFill>
                    <a:schemeClr val="accent2"/>
                  </a:solidFill>
                </a:rPr>
                <a:t>Financial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595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3" y="901301"/>
            <a:ext cx="8547333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b="1" kern="1200" dirty="0">
                <a:solidFill>
                  <a:schemeClr val="accent1"/>
                </a:solidFill>
                <a:latin typeface="Georgia" pitchFamily="18" charset="0"/>
                <a:ea typeface="+mj-ea"/>
                <a:cs typeface="+mj-cs"/>
              </a:rPr>
              <a:t>07.</a:t>
            </a:r>
            <a:r>
              <a:rPr lang="vi-VN" sz="3300" b="1" kern="1200" dirty="0">
                <a:solidFill>
                  <a:schemeClr val="accent1"/>
                </a:solidFill>
                <a:latin typeface="Georgia" pitchFamily="18" charset="0"/>
                <a:ea typeface="+mj-ea"/>
                <a:cs typeface="+mj-cs"/>
              </a:rPr>
              <a:t/>
            </a:r>
            <a:br>
              <a:rPr lang="vi-VN" sz="3300" b="1" kern="1200" dirty="0">
                <a:solidFill>
                  <a:schemeClr val="accent1"/>
                </a:solidFill>
                <a:latin typeface="Georgia" pitchFamily="18" charset="0"/>
                <a:ea typeface="+mj-ea"/>
                <a:cs typeface="+mj-cs"/>
              </a:rPr>
            </a:br>
            <a:r>
              <a:rPr lang="en-US" sz="3300" b="1" kern="1200" dirty="0">
                <a:solidFill>
                  <a:schemeClr val="accent1"/>
                </a:solidFill>
                <a:latin typeface="Georgia" pitchFamily="18" charset="0"/>
                <a:ea typeface="+mj-ea"/>
                <a:cs typeface="+mj-cs"/>
              </a:rPr>
              <a:t>FINANCIAL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44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6956" y="255483"/>
            <a:ext cx="335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vi-VN" sz="2800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rPr>
              <a:t>ESTIMATED ASSET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3" y="875521"/>
            <a:ext cx="8058206" cy="40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15" y="954541"/>
            <a:ext cx="7376799" cy="3578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8237" y="215382"/>
            <a:ext cx="3190553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ESTIMATED COST</a:t>
            </a:r>
            <a:endParaRPr lang="vi-VN" sz="2800" kern="1200" dirty="0"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76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0" y="1751044"/>
            <a:ext cx="7648687" cy="1731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049" y="1042036"/>
            <a:ext cx="3759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INCOME STATEMENT</a:t>
            </a:r>
            <a:endParaRPr lang="vi-VN" sz="2800" kern="1200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33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8" y="1032734"/>
            <a:ext cx="5421854" cy="41107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810991" y="1957572"/>
            <a:ext cx="36317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vi-VN" b="1" dirty="0">
                <a:solidFill>
                  <a:schemeClr val="accent1"/>
                </a:solidFill>
              </a:rPr>
              <a:t>01</a:t>
            </a:r>
            <a:r>
              <a:rPr lang="en-US" b="1" dirty="0">
                <a:solidFill>
                  <a:schemeClr val="accent1"/>
                </a:solidFill>
              </a:rPr>
              <a:t>. SHOP DESCRIPTION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41" y="575317"/>
            <a:ext cx="2741749" cy="4063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-96819" y="0"/>
            <a:ext cx="6594438" cy="35269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Name:</a:t>
            </a:r>
            <a:r>
              <a:rPr lang="vi-VN" sz="2000" b="1" dirty="0">
                <a:latin typeface="Times New Roman" pitchFamily="18" charset="0"/>
                <a:cs typeface="Times New Roman" pitchFamily="18" charset="0"/>
              </a:rPr>
              <a:t> Totoro Garden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Location: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House D3 alley 88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Cau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Giay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Hanoi.</a:t>
            </a: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Legal status: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private shop</a:t>
            </a: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Tel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862465789</a:t>
            </a: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Fan page FB:</a:t>
            </a:r>
            <a:r>
              <a:rPr lang="vi-V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Totoro Garden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Objective: 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Make profit from sell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bonsai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Provide mini plant pots products</a:t>
            </a:r>
          </a:p>
          <a:p>
            <a:pPr algn="l"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Provide consulting services and customer care</a:t>
            </a:r>
          </a:p>
          <a:p>
            <a:pPr marL="139700" indent="0" algn="l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Slogan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“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Adding Green To Your Life”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1181100"/>
            <a:ext cx="37592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2776200" y="774700"/>
            <a:ext cx="6367800" cy="3784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vi-VN" sz="1800" b="1" dirty="0">
                <a:latin typeface="Times New Roman" pitchFamily="18" charset="0"/>
              </a:rPr>
              <a:t>History and Development Stage</a:t>
            </a:r>
            <a:r>
              <a:rPr lang="en-US" sz="1800" b="1" dirty="0">
                <a:latin typeface="Times New Roman" pitchFamily="18" charset="0"/>
              </a:rPr>
              <a:t>:</a:t>
            </a:r>
            <a:r>
              <a:rPr lang="vi-VN" sz="1800" b="1" dirty="0">
                <a:latin typeface="Times New Roman" pitchFamily="18" charset="0"/>
              </a:rPr>
              <a:t/>
            </a:r>
            <a:br>
              <a:rPr lang="vi-VN" sz="1800" b="1" dirty="0">
                <a:latin typeface="Times New Roman" pitchFamily="18" charset="0"/>
              </a:rPr>
            </a:br>
            <a:r>
              <a:rPr lang="en-US" sz="1800" dirty="0">
                <a:latin typeface="Times New Roman" pitchFamily="18" charset="0"/>
              </a:rPr>
              <a:t>Established in July 2018 at house D3, alley 88, </a:t>
            </a:r>
            <a:r>
              <a:rPr lang="en-US" sz="1800" dirty="0" err="1">
                <a:latin typeface="Times New Roman" pitchFamily="18" charset="0"/>
              </a:rPr>
              <a:t>Trung</a:t>
            </a:r>
            <a:r>
              <a:rPr lang="en-US" sz="1800" dirty="0">
                <a:latin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</a:rPr>
              <a:t>Kinh</a:t>
            </a:r>
            <a:r>
              <a:rPr lang="en-US" sz="1800" dirty="0">
                <a:latin typeface="Times New Roman" pitchFamily="18" charset="0"/>
              </a:rPr>
              <a:t> Street - </a:t>
            </a:r>
            <a:r>
              <a:rPr lang="en-US" sz="1800" dirty="0" err="1">
                <a:latin typeface="Times New Roman" pitchFamily="18" charset="0"/>
              </a:rPr>
              <a:t>Cau</a:t>
            </a:r>
            <a:r>
              <a:rPr lang="en-US" sz="1800" dirty="0">
                <a:latin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</a:rPr>
              <a:t>Giay</a:t>
            </a:r>
            <a:r>
              <a:rPr lang="en-US" sz="1800" dirty="0">
                <a:latin typeface="Times New Roman" pitchFamily="18" charset="0"/>
              </a:rPr>
              <a:t> District - Hanoi city with </a:t>
            </a:r>
            <a:r>
              <a:rPr lang="vi-VN" sz="1800" dirty="0">
                <a:latin typeface="Times New Roman" pitchFamily="18" charset="0"/>
              </a:rPr>
              <a:t>3</a:t>
            </a:r>
            <a:r>
              <a:rPr lang="en-US" sz="1800" dirty="0">
                <a:latin typeface="Times New Roman" pitchFamily="18" charset="0"/>
              </a:rPr>
              <a:t> floors, total area </a:t>
            </a:r>
            <a:r>
              <a:rPr lang="vi-VN" sz="1800" dirty="0">
                <a:latin typeface="Times New Roman" pitchFamily="18" charset="0"/>
              </a:rPr>
              <a:t>75</a:t>
            </a:r>
            <a:r>
              <a:rPr lang="en-US" sz="1800" dirty="0">
                <a:latin typeface="Times New Roman" pitchFamily="18" charset="0"/>
              </a:rPr>
              <a:t>m2.</a:t>
            </a:r>
            <a:br>
              <a:rPr lang="en-US" sz="1800" dirty="0">
                <a:latin typeface="Times New Roman" pitchFamily="18" charset="0"/>
              </a:rPr>
            </a:br>
            <a:r>
              <a:rPr lang="en-US" sz="1800" b="1" dirty="0">
                <a:latin typeface="Times New Roman" pitchFamily="18" charset="0"/>
              </a:rPr>
              <a:t>Industry development: </a:t>
            </a:r>
            <a:r>
              <a:rPr lang="en-US" sz="1800" dirty="0">
                <a:latin typeface="Times New Roman" pitchFamily="18" charset="0"/>
              </a:rPr>
              <a:t/>
            </a:r>
            <a:br>
              <a:rPr lang="en-US" sz="1800" dirty="0">
                <a:latin typeface="Times New Roman" pitchFamily="18" charset="0"/>
              </a:rPr>
            </a:br>
            <a:r>
              <a:rPr lang="en-US" sz="1800" dirty="0">
                <a:latin typeface="Times New Roman" pitchFamily="18" charset="0"/>
              </a:rPr>
              <a:t>Our industry is private industry belongs to the type of business and our company business type is </a:t>
            </a:r>
            <a:r>
              <a:rPr lang="vi-VN" sz="1800" dirty="0">
                <a:latin typeface="Times New Roman" pitchFamily="18" charset="0"/>
              </a:rPr>
              <a:t>bonsai</a:t>
            </a:r>
            <a:r>
              <a:rPr lang="en-US" sz="1800" dirty="0">
                <a:latin typeface="Times New Roman" pitchFamily="18" charset="0"/>
              </a:rPr>
              <a:t>.</a:t>
            </a:r>
            <a:br>
              <a:rPr lang="en-US" sz="1800" dirty="0">
                <a:latin typeface="Times New Roman" pitchFamily="18" charset="0"/>
              </a:rPr>
            </a:br>
            <a:r>
              <a:rPr lang="en-US" sz="1800" b="1" dirty="0">
                <a:latin typeface="Times New Roman" pitchFamily="18" charset="0"/>
              </a:rPr>
              <a:t>Company’s funding:</a:t>
            </a:r>
            <a:br>
              <a:rPr lang="en-US" sz="1800" b="1" dirty="0">
                <a:latin typeface="Times New Roman" pitchFamily="18" charset="0"/>
              </a:rPr>
            </a:br>
            <a:r>
              <a:rPr lang="en-US" sz="1800" dirty="0">
                <a:latin typeface="Times New Roman" pitchFamily="18" charset="0"/>
              </a:rPr>
              <a:t>Personal savings of Mr. </a:t>
            </a:r>
            <a:r>
              <a:rPr lang="vi-VN" sz="1800" dirty="0">
                <a:latin typeface="Times New Roman" pitchFamily="18" charset="0"/>
              </a:rPr>
              <a:t>Anh Duc</a:t>
            </a:r>
            <a:r>
              <a:rPr lang="en-US" sz="1800" dirty="0">
                <a:latin typeface="Times New Roman" pitchFamily="18" charset="0"/>
              </a:rPr>
              <a:t>. This has amounted to </a:t>
            </a:r>
            <a:r>
              <a:rPr lang="vi-VN" sz="1800" dirty="0">
                <a:latin typeface="Times New Roman" pitchFamily="18" charset="0"/>
              </a:rPr>
              <a:t>3</a:t>
            </a:r>
            <a:r>
              <a:rPr lang="en-US" sz="1800" dirty="0">
                <a:latin typeface="Times New Roman" pitchFamily="18" charset="0"/>
              </a:rPr>
              <a:t>00 million VND.</a:t>
            </a:r>
            <a:br>
              <a:rPr lang="en-US" sz="1800" dirty="0">
                <a:latin typeface="Times New Roman" pitchFamily="18" charset="0"/>
              </a:rPr>
            </a:br>
            <a:r>
              <a:rPr lang="vi-VN" sz="1800" b="1" dirty="0">
                <a:latin typeface="Times New Roman" pitchFamily="18" charset="0"/>
              </a:rPr>
              <a:t>       </a:t>
            </a:r>
            <a:r>
              <a:rPr lang="en-US" sz="1800" b="1" dirty="0">
                <a:latin typeface="Times New Roman" pitchFamily="18" charset="0"/>
              </a:rPr>
              <a:t>Product:</a:t>
            </a:r>
            <a:r>
              <a:rPr lang="vi-VN" sz="1800" b="1" dirty="0">
                <a:latin typeface="Times New Roman" pitchFamily="18" charset="0"/>
              </a:rPr>
              <a:t> </a:t>
            </a:r>
            <a:r>
              <a:rPr lang="vi-VN" sz="1800" dirty="0">
                <a:latin typeface="Times New Roman" pitchFamily="18" charset="0"/>
              </a:rPr>
              <a:t>Bonsai. For example:   - S</a:t>
            </a:r>
            <a:r>
              <a:rPr lang="en-US" sz="1800" dirty="0" err="1">
                <a:latin typeface="Times New Roman" pitchFamily="18" charset="0"/>
              </a:rPr>
              <a:t>ucculent</a:t>
            </a:r>
            <a:r>
              <a:rPr lang="en-US" sz="1800" dirty="0">
                <a:latin typeface="Times New Roman" pitchFamily="18" charset="0"/>
              </a:rPr>
              <a:t> plant</a:t>
            </a:r>
            <a:r>
              <a:rPr lang="vi-VN" sz="1800" dirty="0">
                <a:latin typeface="Times New Roman" pitchFamily="18" charset="0"/>
              </a:rPr>
              <a:t/>
            </a:r>
            <a:br>
              <a:rPr lang="vi-VN" sz="1800" dirty="0">
                <a:latin typeface="Times New Roman" pitchFamily="18" charset="0"/>
              </a:rPr>
            </a:br>
            <a:r>
              <a:rPr lang="vi-VN" sz="1800" dirty="0">
                <a:latin typeface="Times New Roman" pitchFamily="18" charset="0"/>
              </a:rPr>
              <a:t>                                                             - F</a:t>
            </a:r>
            <a:r>
              <a:rPr lang="en-US" sz="1800" dirty="0" err="1">
                <a:latin typeface="Times New Roman" pitchFamily="18" charset="0"/>
              </a:rPr>
              <a:t>engshui</a:t>
            </a:r>
            <a:r>
              <a:rPr lang="en-US" sz="1800" dirty="0">
                <a:latin typeface="Times New Roman" pitchFamily="18" charset="0"/>
              </a:rPr>
              <a:t> trees</a:t>
            </a:r>
            <a:r>
              <a:rPr lang="vi-VN" sz="1800" dirty="0">
                <a:latin typeface="Times New Roman" pitchFamily="18" charset="0"/>
              </a:rPr>
              <a:t/>
            </a:r>
            <a:br>
              <a:rPr lang="vi-VN" sz="1800" dirty="0">
                <a:latin typeface="Times New Roman" pitchFamily="18" charset="0"/>
              </a:rPr>
            </a:br>
            <a:r>
              <a:rPr lang="vi-VN" sz="1800" dirty="0">
                <a:latin typeface="Times New Roman" pitchFamily="18" charset="0"/>
              </a:rPr>
              <a:t>                                                             - H</a:t>
            </a:r>
            <a:r>
              <a:rPr lang="en-US" sz="1800" dirty="0" err="1">
                <a:latin typeface="Times New Roman" pitchFamily="18" charset="0"/>
              </a:rPr>
              <a:t>ade</a:t>
            </a:r>
            <a:r>
              <a:rPr lang="en-US" sz="1800" dirty="0">
                <a:latin typeface="Times New Roman" pitchFamily="18" charset="0"/>
              </a:rPr>
              <a:t> trees</a:t>
            </a:r>
            <a:r>
              <a:rPr lang="vi-VN" sz="1800" dirty="0">
                <a:latin typeface="Times New Roman" pitchFamily="18" charset="0"/>
              </a:rPr>
              <a:t>......</a:t>
            </a:r>
            <a:br>
              <a:rPr lang="vi-VN" sz="1800" dirty="0">
                <a:latin typeface="Times New Roman" pitchFamily="18" charset="0"/>
              </a:rPr>
            </a:br>
            <a:r>
              <a:rPr lang="vi-VN" sz="1800" dirty="0">
                <a:latin typeface="Times New Roman" pitchFamily="18" charset="0"/>
              </a:rPr>
              <a:t>                   </a:t>
            </a:r>
            <a:r>
              <a:rPr lang="en-US" sz="1800" dirty="0">
                <a:latin typeface="Times New Roman" pitchFamily="18" charset="0"/>
              </a:rPr>
              <a:t/>
            </a:r>
            <a:br>
              <a:rPr lang="en-US" sz="1800" dirty="0">
                <a:latin typeface="Times New Roman" pitchFamily="18" charset="0"/>
              </a:rPr>
            </a:b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" y="2374901"/>
            <a:ext cx="2615863" cy="25130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1922318" y="2220519"/>
            <a:ext cx="4623955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4000" b="1" dirty="0">
                <a:solidFill>
                  <a:schemeClr val="tx1"/>
                </a:solidFill>
                <a:latin typeface="Georgia" pitchFamily="18" charset="0"/>
              </a:rPr>
              <a:t>02.</a:t>
            </a:r>
          </a:p>
          <a:p>
            <a:r>
              <a:rPr lang="en-US" sz="2800" b="1" dirty="0">
                <a:solidFill>
                  <a:schemeClr val="tx1"/>
                </a:solidFill>
                <a:latin typeface="Georgia" pitchFamily="18" charset="0"/>
              </a:rPr>
              <a:t>TARGET MARKET</a:t>
            </a:r>
            <a:endParaRPr lang="en-US" sz="2800" dirty="0">
              <a:solidFill>
                <a:schemeClr val="tx1"/>
              </a:solidFill>
              <a:latin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60"/>
          <p:cNvSpPr txBox="1">
            <a:spLocks noGrp="1"/>
          </p:cNvSpPr>
          <p:nvPr>
            <p:ph type="ctrTitle"/>
          </p:nvPr>
        </p:nvSpPr>
        <p:spPr>
          <a:xfrm>
            <a:off x="762046" y="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.VnCooper" panose="020B7200000000000000" pitchFamily="34" charset="0"/>
                <a:cs typeface="Times New Roman" pitchFamily="18" charset="0"/>
              </a:rPr>
              <a:t>Target </a:t>
            </a:r>
            <a:r>
              <a:rPr lang="en-US" sz="2800" b="1">
                <a:latin typeface=".VnCooper" panose="020B7200000000000000" pitchFamily="34" charset="0"/>
                <a:cs typeface="Times New Roman" pitchFamily="18" charset="0"/>
              </a:rPr>
              <a:t>market </a:t>
            </a:r>
            <a:r>
              <a:rPr lang="en-US" sz="2800" b="1" smtClean="0">
                <a:latin typeface=".VnCooper" panose="020B7200000000000000" pitchFamily="34" charset="0"/>
                <a:cs typeface="Times New Roman" pitchFamily="18" charset="0"/>
              </a:rPr>
              <a:t>location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33" y="2104262"/>
            <a:ext cx="5673725" cy="2950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46" y="749300"/>
            <a:ext cx="5118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Yen Hoa Ward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urban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patterns: Pedestrian, motorbikes, cars and more</a:t>
            </a:r>
            <a:r>
              <a:rPr lang="en-US" smtClean="0"/>
              <a:t>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9"/>
          <p:cNvSpPr/>
          <p:nvPr/>
        </p:nvSpPr>
        <p:spPr>
          <a:xfrm>
            <a:off x="5054700" y="1484480"/>
            <a:ext cx="3354446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Student: social labor student, high school in China.</a:t>
            </a:r>
            <a:r>
              <a:rPr lang="vi-VN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Young people, low income (1-3.5 million), 40% / day.</a:t>
            </a:r>
            <a:endParaRPr lang="vi-VN" sz="15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5054699" y="222284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Workers: middle age, higher income (5-10 million), 60% / day.</a:t>
            </a:r>
            <a:endParaRPr lang="vi-VN" sz="15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5091448" y="2949195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Gender: almost female</a:t>
            </a:r>
            <a:endParaRPr lang="vi-VN" sz="15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5054699" y="376990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5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Hobbies: likes bonsai, wants to relax.</a:t>
            </a: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Customer characteristics: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dirty="0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Rectangle 1"/>
          <p:cNvSpPr/>
          <p:nvPr/>
        </p:nvSpPr>
        <p:spPr>
          <a:xfrm>
            <a:off x="1425382" y="1710508"/>
            <a:ext cx="12974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Clr>
                <a:srgbClr val="D16349"/>
              </a:buClr>
              <a:buSzPct val="85000"/>
            </a:pPr>
            <a:r>
              <a:rPr lang="en-US" sz="20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Two types of target customer: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745</Words>
  <Application>Microsoft Office PowerPoint</Application>
  <PresentationFormat>On-screen Show (16:9)</PresentationFormat>
  <Paragraphs>175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Open Sans</vt:lpstr>
      <vt:lpstr>Open Sans SemiBold</vt:lpstr>
      <vt:lpstr>Wingdings 2</vt:lpstr>
      <vt:lpstr>Josefin Sans</vt:lpstr>
      <vt:lpstr>Overpass Black</vt:lpstr>
      <vt:lpstr>.VnCooper</vt:lpstr>
      <vt:lpstr>Georgia</vt:lpstr>
      <vt:lpstr>Fira Sans Extra Condensed Medium</vt:lpstr>
      <vt:lpstr>맑은 고딕</vt:lpstr>
      <vt:lpstr>Times New Roman</vt:lpstr>
      <vt:lpstr>Wingdings</vt:lpstr>
      <vt:lpstr>Constantia</vt:lpstr>
      <vt:lpstr>Aqua Marketing Plan by Slidego</vt:lpstr>
      <vt:lpstr>Civic</vt:lpstr>
      <vt:lpstr>PowerPoint Presentation</vt:lpstr>
      <vt:lpstr>PowerPoint Presentation</vt:lpstr>
      <vt:lpstr>PowerPoint Presentation</vt:lpstr>
      <vt:lpstr>01. SHOP DESCRIPTION</vt:lpstr>
      <vt:lpstr>PowerPoint Presentation</vt:lpstr>
      <vt:lpstr>History and Development Stage: Established in July 2018 at house D3, alley 88, Trung Kinh Street - Cau Giay District - Hanoi city with 3 floors, total area 75m2. Industry development:  Our industry is private industry belongs to the type of business and our company business type is bonsai. Company’s funding: Personal savings of Mr. Anh Duc. This has amounted to 300 million VND.        Product: Bonsai. For example:   - Succulent plant                                                              - Fengshui trees                                                              - Hade trees......                     </vt:lpstr>
      <vt:lpstr>PowerPoint Presentation</vt:lpstr>
      <vt:lpstr> Target market location </vt:lpstr>
      <vt:lpstr> Customer characteristics: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</vt:lpstr>
      <vt:lpstr>04. MAKERTING &amp; SALE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06. MANAGEMENT STRUCTURE</vt:lpstr>
      <vt:lpstr>PowerPoint Presentation</vt:lpstr>
      <vt:lpstr>PowerPoint Presentation</vt:lpstr>
      <vt:lpstr>07. FINANCIAL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35</cp:revision>
  <dcterms:modified xsi:type="dcterms:W3CDTF">2021-05-24T03:35:40Z</dcterms:modified>
</cp:coreProperties>
</file>